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58" r:id="rId4"/>
    <p:sldId id="259" r:id="rId5"/>
    <p:sldId id="261" r:id="rId6"/>
    <p:sldId id="275" r:id="rId7"/>
    <p:sldId id="278" r:id="rId8"/>
    <p:sldId id="279" r:id="rId9"/>
    <p:sldId id="271" r:id="rId10"/>
    <p:sldId id="270" r:id="rId11"/>
    <p:sldId id="276" r:id="rId12"/>
    <p:sldId id="262" r:id="rId13"/>
    <p:sldId id="268" r:id="rId14"/>
    <p:sldId id="264" r:id="rId15"/>
    <p:sldId id="269" r:id="rId16"/>
    <p:sldId id="267" r:id="rId17"/>
    <p:sldId id="265" r:id="rId18"/>
    <p:sldId id="260" r:id="rId19"/>
    <p:sldId id="280" r:id="rId20"/>
    <p:sldId id="285" r:id="rId21"/>
    <p:sldId id="287" r:id="rId22"/>
    <p:sldId id="283" r:id="rId23"/>
  </p:sldIdLst>
  <p:sldSz cx="12192000" cy="6858000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BC27147-25EB-4F59-A795-2D8A2A076AE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39E781-143B-4C89-AFA0-EA9C60518DB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92B0F3-9426-4E57-8EF6-97ECCE52AEC6}" type="datetimeFigureOut">
              <a:rPr lang="en-IE" smtClean="0"/>
              <a:t>25/10/2021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708076-0140-460D-A5C2-8A07A3C2D9B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DA7C71-40FD-40BC-8755-EE5A01E3555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423586-F0D6-434D-8C11-98EFD1DE02B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646727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89BFD-98DA-44FE-B824-3880AAC14142}" type="datetimeFigureOut">
              <a:rPr lang="en-IE" smtClean="0"/>
              <a:t>25/10/2021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8D5BA2-6AA8-4125-88F3-1BDD4181D6C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794983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BB110-61E0-44DD-B084-929EF35D9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B11654-C5B4-4A16-8D4C-D9C726F806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B6D56-5802-498D-B0FD-8628D2B8A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7AA32-1C8D-4033-BB19-CEF463268763}" type="datetime1">
              <a:rPr lang="en-IE" smtClean="0"/>
              <a:t>25/10/2021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B32F0-EF12-4305-9794-138EAE351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730ED-9E7D-4512-98DD-94BB01BDF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A3D4B-87B0-4F99-AB2C-784538354F9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01880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FF37A-36D3-489B-8084-63388768A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BB4C95-C9FC-41BA-A0FB-D164276137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2AFC54-C623-4198-B3D1-ABEAB0F81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E029B-D42A-4555-BC7E-3D747598280B}" type="datetime1">
              <a:rPr lang="en-IE" smtClean="0"/>
              <a:t>25/10/2021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239D4-C5A7-4431-A6D6-4DBA1A424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33FD90-8098-4425-A6C8-4F132C48B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A3D4B-87B0-4F99-AB2C-784538354F9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4196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7BA71E-781A-4931-A257-1C8CF978A7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2400B2-7608-4BD2-A301-34DF41E56D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A5E258-E56B-4F10-A6D1-B3D1592D4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3F8B-47FC-4FC4-B13A-9255B6C73A4F}" type="datetime1">
              <a:rPr lang="en-IE" smtClean="0"/>
              <a:t>25/10/2021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4EBBA-4450-4846-AA9A-753934ACB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A5516-DD09-45F8-B6A9-E18EC9B6A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A3D4B-87B0-4F99-AB2C-784538354F9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96284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B183D-4D78-4448-ADEE-C29D4743C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11D921-6502-49BB-995A-291B7798DD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BC4A30-A458-49F6-9B43-9A89053B2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21A-21EF-4261-B29F-4C659C54F0A3}" type="datetime1">
              <a:rPr lang="en-IE" smtClean="0"/>
              <a:t>25/10/2021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554BEA-F7E1-4F43-838D-4F5BBF5D1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4B0073-36C9-4B69-AFAC-A974A92CE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A3D4B-87B0-4F99-AB2C-784538354F9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81835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B7677-BF66-4444-9D25-D36B91B2B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A26653-52D0-4A83-84F6-981DD65ABF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9F1181-8739-42A9-8E65-D73A77D17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61AE3-7272-4BF1-96C4-6406C6B8D68D}" type="datetime1">
              <a:rPr lang="en-IE" smtClean="0"/>
              <a:t>25/10/2021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D2F970-DD19-4CBB-BE6E-FF86ABD64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9AE2F8-DD08-4ABF-8AC8-8BD4E7459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A3D4B-87B0-4F99-AB2C-784538354F9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31045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AB7AB-7B48-424A-8997-BB650BD04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DB679D-7E7F-4E20-B5AA-EC2A5D1C37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69A88F-E09B-4937-A9D7-0F66A51DDC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E55C76-75FE-4427-AE34-152E06EF5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E87A4-25BE-44B6-97AC-DE0479C9ED24}" type="datetime1">
              <a:rPr lang="en-IE" smtClean="0"/>
              <a:t>25/10/2021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F430C1-4857-40AE-8970-6A86E2A2D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DC6C60-6331-4463-A1AA-DE2DE1807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A3D4B-87B0-4F99-AB2C-784538354F9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96374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F97E1-3088-4508-BF86-6A4C54522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E030C3-D51A-40D7-9119-23AFBF6A1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02BE8E-5DDF-4448-AB34-208260F0A1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20D292-0C67-414A-9FC2-D411B56DA3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F10316-C7BD-461F-A5B4-F7767B8347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DFD2F3-2AD4-4FBE-BBED-2804281DE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9D083-9432-42AD-B20C-7FF81DBCF882}" type="datetime1">
              <a:rPr lang="en-IE" smtClean="0"/>
              <a:t>25/10/2021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EE681F-02FE-4417-9DCF-9B916D5CC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F010AC-CE7C-4C0E-8CB1-E9274A387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A3D4B-87B0-4F99-AB2C-784538354F9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2964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2576F-F696-42C5-9E9B-F2081269F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9933F8-551A-463B-96C3-6F7C54AF0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EB1F9-6377-4C58-998A-1BF6CAF2C447}" type="datetime1">
              <a:rPr lang="en-IE" smtClean="0"/>
              <a:t>25/10/2021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F72BB9-C967-420D-B4DB-DFE10F796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520232-F948-4447-9D85-A3C07D007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A3D4B-87B0-4F99-AB2C-784538354F9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94274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A0F0A5-63BC-4CFE-8FDE-17D610D12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030F4-DA68-4A39-BD82-252902E79BEA}" type="datetime1">
              <a:rPr lang="en-IE" smtClean="0"/>
              <a:t>25/10/2021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DB8982-E32F-4865-B159-960DCC9C6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05CDCD-1CAD-4D45-8C7A-82C3F4480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A3D4B-87B0-4F99-AB2C-784538354F9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7416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54E55-C162-4B39-BCFA-E7461C905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D193A8-347B-4781-B40B-5AB8795F3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065315-4DF6-4EE3-9DDA-DB4C387F4C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F5F8CD-FD2C-4D70-A2F2-CB61D8459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FE945-6B84-4B6E-96A8-2A1CBA70C7F3}" type="datetime1">
              <a:rPr lang="en-IE" smtClean="0"/>
              <a:t>25/10/2021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B0D084-1BC1-403A-8DF8-3E7E8D744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BE6775-AE1C-4290-8EC0-B78ACA0FC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A3D4B-87B0-4F99-AB2C-784538354F9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47703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7F20F-2DC0-41D4-A668-E9DD9B002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23C783-7095-4FD0-AD90-BF3C518476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9A7089-2380-4AC9-A21A-BBE6E31929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31FB25-02B8-41D3-BED2-DE34080AD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2EB06-64DB-44F6-9CE0-45EB31631A2E}" type="datetime1">
              <a:rPr lang="en-IE" smtClean="0"/>
              <a:t>25/10/2021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929698-9A6D-40AE-827F-7ADC64FC0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879511-5202-447A-8E97-ABC3D7AB3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A3D4B-87B0-4F99-AB2C-784538354F9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41096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99AE6D-FD8E-40D4-8A61-82C968E2A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2E3BF6-B905-40D7-BD61-98E6C56E0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1C7EEA-B2B1-419A-8C28-E4F00840AB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6543E-FD24-464F-83AA-D81928CEFFD9}" type="datetime1">
              <a:rPr lang="en-IE" smtClean="0"/>
              <a:t>25/10/2021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D6948-4817-4628-AC65-A335647162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3F7DA-F6D3-4644-B62F-91C8A2AD35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A3D4B-87B0-4F99-AB2C-784538354F9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05262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1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5" Type="http://schemas.openxmlformats.org/officeDocument/2006/relationships/hyperlink" Target="https://www.youtube.com/watch?v=d4b2W5e_U_I" TargetMode="Externa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6" Type="http://schemas.openxmlformats.org/officeDocument/2006/relationships/image" Target="../media/image29.png"/><Relationship Id="rId5" Type="http://schemas.openxmlformats.org/officeDocument/2006/relationships/hyperlink" Target="https://vimeo.com/45569144" TargetMode="External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.png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8B45905D-DCE5-402A-A320-96E4330738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479" y="5761301"/>
            <a:ext cx="894522" cy="6506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640087-26E1-469A-8419-28780961A3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4228" y="247825"/>
            <a:ext cx="9304400" cy="616416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617BB1-8ACD-4B3F-AF44-F442D3E19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A3D4B-87B0-4F99-AB2C-784538354F9E}" type="slidenum">
              <a:rPr lang="en-IE" smtClean="0"/>
              <a:t>1</a:t>
            </a:fld>
            <a:endParaRPr lang="en-I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9303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8B45905D-DCE5-402A-A320-96E4330738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0413" y="5705661"/>
            <a:ext cx="894522" cy="650689"/>
          </a:xfrm>
          <a:prstGeom prst="rect">
            <a:avLst/>
          </a:prstGeom>
        </p:spPr>
      </p:pic>
      <p:pic>
        <p:nvPicPr>
          <p:cNvPr id="11266" name="Picture 2" descr="Pin by Lynne Green on Ireland | Counties of ireland, County cavan, Ireland">
            <a:extLst>
              <a:ext uri="{FF2B5EF4-FFF2-40B4-BE49-F238E27FC236}">
                <a16:creationId xmlns:a16="http://schemas.microsoft.com/office/drawing/2014/main" id="{8FE2198D-3DF0-4139-818D-516D99E25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137" y="520505"/>
            <a:ext cx="5625827" cy="5753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7F9CC6-F69C-4F26-8D8F-E0B827D4D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A3D4B-87B0-4F99-AB2C-784538354F9E}" type="slidenum">
              <a:rPr lang="en-IE" smtClean="0"/>
              <a:t>10</a:t>
            </a:fld>
            <a:endParaRPr lang="en-I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3101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8B45905D-DCE5-402A-A320-96E4330738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5535" y="5705661"/>
            <a:ext cx="894522" cy="650689"/>
          </a:xfrm>
          <a:prstGeom prst="rect">
            <a:avLst/>
          </a:prstGeom>
        </p:spPr>
      </p:pic>
      <p:pic>
        <p:nvPicPr>
          <p:cNvPr id="12290" name="Picture 2" descr="Ireland and Northern Ireland PDF Printable Map, includes Counties,  Capitals, and editable PowerPoint Map - Clip Art Maps">
            <a:extLst>
              <a:ext uri="{FF2B5EF4-FFF2-40B4-BE49-F238E27FC236}">
                <a16:creationId xmlns:a16="http://schemas.microsoft.com/office/drawing/2014/main" id="{F80B763F-05B4-4E35-BDDD-8C128F654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965" y="611211"/>
            <a:ext cx="5978769" cy="5978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072918-5AE2-48B9-B457-E5474C42F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A3D4B-87B0-4F99-AB2C-784538354F9E}" type="slidenum">
              <a:rPr lang="en-IE" smtClean="0"/>
              <a:t>11</a:t>
            </a:fld>
            <a:endParaRPr lang="en-I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0465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8B45905D-DCE5-402A-A320-96E4330738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277" y="5705661"/>
            <a:ext cx="894522" cy="650689"/>
          </a:xfrm>
          <a:prstGeom prst="rect">
            <a:avLst/>
          </a:prstGeom>
        </p:spPr>
      </p:pic>
      <p:pic>
        <p:nvPicPr>
          <p:cNvPr id="3" name="Picture 2" descr="Ireland - Ethnic groups, language, and religion | Britannica">
            <a:extLst>
              <a:ext uri="{FF2B5EF4-FFF2-40B4-BE49-F238E27FC236}">
                <a16:creationId xmlns:a16="http://schemas.microsoft.com/office/drawing/2014/main" id="{199CDCFA-4F4C-4671-8E15-943DEF3E7EC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416" y="858129"/>
            <a:ext cx="8117058" cy="528945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C1F600-B1AD-4373-9056-F2D1602E8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A3D4B-87B0-4F99-AB2C-784538354F9E}" type="slidenum">
              <a:rPr lang="en-IE" smtClean="0"/>
              <a:t>12</a:t>
            </a:fld>
            <a:endParaRPr lang="en-I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6558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8B45905D-DCE5-402A-A320-96E4330738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345" y="5705661"/>
            <a:ext cx="894522" cy="6506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450AE7A-8617-446B-B772-8A1C7F63D8D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883" y="2124222"/>
            <a:ext cx="6490042" cy="3858968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A39F5AE-9DA6-40F8-BAA3-886AFD04DA27}"/>
              </a:ext>
            </a:extLst>
          </p:cNvPr>
          <p:cNvSpPr txBox="1"/>
          <p:nvPr/>
        </p:nvSpPr>
        <p:spPr>
          <a:xfrm>
            <a:off x="1026942" y="773723"/>
            <a:ext cx="90736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dirty="0"/>
              <a:t>The Irish Flag symbolises peace between different religions and cultures.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13DC6D-D09C-4CE8-8371-E6635EB50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A3D4B-87B0-4F99-AB2C-784538354F9E}" type="slidenum">
              <a:rPr lang="en-IE" smtClean="0"/>
              <a:t>13</a:t>
            </a:fld>
            <a:endParaRPr lang="en-I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80802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8B45905D-DCE5-402A-A320-96E4330738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0412" y="5705661"/>
            <a:ext cx="894522" cy="650689"/>
          </a:xfrm>
          <a:prstGeom prst="rect">
            <a:avLst/>
          </a:prstGeom>
        </p:spPr>
      </p:pic>
      <p:pic>
        <p:nvPicPr>
          <p:cNvPr id="3074" name="Picture 2" descr="Taoiseach Leo Varadkar will attend Belfast gay pride breakfast - The Irish  News">
            <a:extLst>
              <a:ext uri="{FF2B5EF4-FFF2-40B4-BE49-F238E27FC236}">
                <a16:creationId xmlns:a16="http://schemas.microsoft.com/office/drawing/2014/main" id="{D3F4AD32-6EB8-4167-9EBE-E54C0BE6A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213" y="2828138"/>
            <a:ext cx="4979963" cy="315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74A56BF-6339-4B50-9AEB-F6D78302AA72}"/>
              </a:ext>
            </a:extLst>
          </p:cNvPr>
          <p:cNvSpPr txBox="1"/>
          <p:nvPr/>
        </p:nvSpPr>
        <p:spPr>
          <a:xfrm>
            <a:off x="604911" y="576775"/>
            <a:ext cx="854260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1" dirty="0">
                <a:solidFill>
                  <a:srgbClr val="12121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Ireland voted by a huge majority to </a:t>
            </a:r>
            <a:r>
              <a:rPr lang="en-US" sz="3200" b="0" i="1" dirty="0" err="1">
                <a:solidFill>
                  <a:srgbClr val="12121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legalise</a:t>
            </a:r>
            <a:r>
              <a:rPr lang="en-US" sz="3200" b="0" i="1" dirty="0">
                <a:solidFill>
                  <a:srgbClr val="12121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same-sex marriage, becoming the first country in the world to do so by popular vote in a move hailed as a social revolution and welcomed around the world.</a:t>
            </a:r>
          </a:p>
          <a:p>
            <a:endParaRPr lang="en-US" sz="3200" i="1" dirty="0">
              <a:solidFill>
                <a:srgbClr val="12121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i="1" dirty="0">
                <a:solidFill>
                  <a:srgbClr val="12121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2015</a:t>
            </a:r>
            <a:endParaRPr lang="en-IE" sz="32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06971F-F4DC-4441-AA9D-BC60B2923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A3D4B-87B0-4F99-AB2C-784538354F9E}" type="slidenum">
              <a:rPr lang="en-IE" smtClean="0"/>
              <a:t>14</a:t>
            </a:fld>
            <a:endParaRPr lang="en-I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00936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8B45905D-DCE5-402A-A320-96E4330738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204" y="5705661"/>
            <a:ext cx="894522" cy="650689"/>
          </a:xfrm>
          <a:prstGeom prst="rect">
            <a:avLst/>
          </a:prstGeom>
        </p:spPr>
      </p:pic>
      <p:pic>
        <p:nvPicPr>
          <p:cNvPr id="3" name="Picture 2" descr="CSO Farm Structure Survey: Everything you need to know about Irish farming  - Farming Independent">
            <a:extLst>
              <a:ext uri="{FF2B5EF4-FFF2-40B4-BE49-F238E27FC236}">
                <a16:creationId xmlns:a16="http://schemas.microsoft.com/office/drawing/2014/main" id="{005BC651-1EB7-4F6B-8B62-C2966B1350E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535" y="604911"/>
            <a:ext cx="9073662" cy="540199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574657-0E74-4E4C-AB3F-05B91CE7E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A3D4B-87B0-4F99-AB2C-784538354F9E}" type="slidenum">
              <a:rPr lang="en-IE" smtClean="0"/>
              <a:t>15</a:t>
            </a:fld>
            <a:endParaRPr lang="en-I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36734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8B45905D-DCE5-402A-A320-96E4330738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0412" y="5761302"/>
            <a:ext cx="894522" cy="650689"/>
          </a:xfrm>
          <a:prstGeom prst="rect">
            <a:avLst/>
          </a:prstGeom>
        </p:spPr>
      </p:pic>
      <p:pic>
        <p:nvPicPr>
          <p:cNvPr id="4098" name="Picture 2" descr="Irish Halloween Traditions - YouTube">
            <a:extLst>
              <a:ext uri="{FF2B5EF4-FFF2-40B4-BE49-F238E27FC236}">
                <a16:creationId xmlns:a16="http://schemas.microsoft.com/office/drawing/2014/main" id="{6C46C2DC-42EA-4765-98AD-D56DFC707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47" y="450168"/>
            <a:ext cx="8729002" cy="491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400CB1F-948D-4FCC-9D55-FA9946E08440}"/>
              </a:ext>
            </a:extLst>
          </p:cNvPr>
          <p:cNvSpPr txBox="1"/>
          <p:nvPr/>
        </p:nvSpPr>
        <p:spPr>
          <a:xfrm>
            <a:off x="745588" y="5761302"/>
            <a:ext cx="8595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hlinkClick r:id="rId5"/>
              </a:rPr>
              <a:t>Irish Halloween Traditions - YouTube</a:t>
            </a:r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36659A-4A81-431B-875F-DB167A0D7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A3D4B-87B0-4F99-AB2C-784538354F9E}" type="slidenum">
              <a:rPr lang="en-IE" smtClean="0"/>
              <a:t>16</a:t>
            </a:fld>
            <a:endParaRPr lang="en-I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71549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8B45905D-DCE5-402A-A320-96E4330738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277" y="5705661"/>
            <a:ext cx="894522" cy="6506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5A58E41-FD17-4F40-A32A-13E7B6AA8225}"/>
              </a:ext>
            </a:extLst>
          </p:cNvPr>
          <p:cNvSpPr txBox="1"/>
          <p:nvPr/>
        </p:nvSpPr>
        <p:spPr>
          <a:xfrm>
            <a:off x="424524" y="181957"/>
            <a:ext cx="6879101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32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About 9% of the Irish have red hair</a:t>
            </a:r>
          </a:p>
          <a:p>
            <a:r>
              <a:rPr lang="en-IE" sz="32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Contrary to popular belief, most Irish people do not have red hair. In fact, only 9% of all Irish population are red-headed.</a:t>
            </a:r>
            <a:endParaRPr lang="en-IE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n-IE" sz="32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majority have either brown or blonde hair. However, this is an interesting Ireland fact because although red locks account for less than 10% of the country’s total population, it’s still much more than the world average of 2%.</a:t>
            </a:r>
            <a:endParaRPr lang="en-IE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IE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6146" name="Picture 2" descr="St Patrick&amp;#39;s Day Parade of Gingers in Cork, Ireland | Ginger Parrot">
            <a:extLst>
              <a:ext uri="{FF2B5EF4-FFF2-40B4-BE49-F238E27FC236}">
                <a16:creationId xmlns:a16="http://schemas.microsoft.com/office/drawing/2014/main" id="{E11907E1-6BDE-4E47-9A7F-4111F2D98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523" y="1638540"/>
            <a:ext cx="4592953" cy="259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E258D1-4D5B-464A-8F56-2A5635E38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A3D4B-87B0-4F99-AB2C-784538354F9E}" type="slidenum">
              <a:rPr lang="en-IE" smtClean="0"/>
              <a:t>17</a:t>
            </a:fld>
            <a:endParaRPr lang="en-I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87336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8B45905D-DCE5-402A-A320-96E4330738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2954" y="5761302"/>
            <a:ext cx="894522" cy="6506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1303F36-0E7C-4B54-A020-4A6955558943}"/>
              </a:ext>
            </a:extLst>
          </p:cNvPr>
          <p:cNvSpPr txBox="1"/>
          <p:nvPr/>
        </p:nvSpPr>
        <p:spPr>
          <a:xfrm>
            <a:off x="534571" y="4065563"/>
            <a:ext cx="9383151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3200" dirty="0"/>
          </a:p>
          <a:p>
            <a:r>
              <a:rPr lang="en-US" sz="3200" dirty="0"/>
              <a:t>There are over 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30,000 castles and ruins </a:t>
            </a:r>
            <a:r>
              <a:rPr lang="en-US" sz="3200" dirty="0"/>
              <a:t>in Ireland</a:t>
            </a:r>
          </a:p>
          <a:p>
            <a:r>
              <a:rPr lang="en-US" sz="3200" dirty="0"/>
              <a:t>It’s estimated that Ireland has over 30,000 castles and castle ruins dotted all over the Irish landscape.</a:t>
            </a:r>
          </a:p>
        </p:txBody>
      </p:sp>
      <p:pic>
        <p:nvPicPr>
          <p:cNvPr id="7170" name="Picture 2" descr="Castle Ruin Wedding Inspiration Straight Out Of A Fairy Tale">
            <a:extLst>
              <a:ext uri="{FF2B5EF4-FFF2-40B4-BE49-F238E27FC236}">
                <a16:creationId xmlns:a16="http://schemas.microsoft.com/office/drawing/2014/main" id="{ACCB9F77-3606-4B76-A4E4-2AF01868C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52" y="378876"/>
            <a:ext cx="5217648" cy="393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Menlo from water - Picture of Menlo Castle / Blake&amp;#39;s Castle, Galway -  Tripadvisor">
            <a:extLst>
              <a:ext uri="{FF2B5EF4-FFF2-40B4-BE49-F238E27FC236}">
                <a16:creationId xmlns:a16="http://schemas.microsoft.com/office/drawing/2014/main" id="{6A887220-7865-406E-A014-EE2B118DF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78875"/>
            <a:ext cx="5238750" cy="393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C41A9B-11EC-4EE7-B231-868F42B18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A3D4B-87B0-4F99-AB2C-784538354F9E}" type="slidenum">
              <a:rPr lang="en-IE" smtClean="0"/>
              <a:t>18</a:t>
            </a:fld>
            <a:endParaRPr lang="en-I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63103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aeltacht courses cancelled for second year running">
            <a:extLst>
              <a:ext uri="{FF2B5EF4-FFF2-40B4-BE49-F238E27FC236}">
                <a16:creationId xmlns:a16="http://schemas.microsoft.com/office/drawing/2014/main" id="{F1E43E74-BE7B-4479-8CB8-6128B12D3F2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99" y="580732"/>
            <a:ext cx="3248758" cy="268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Gaeltacht - Wikipedia">
            <a:extLst>
              <a:ext uri="{FF2B5EF4-FFF2-40B4-BE49-F238E27FC236}">
                <a16:creationId xmlns:a16="http://schemas.microsoft.com/office/drawing/2014/main" id="{5F91AD2B-BB4D-4B9D-9639-9CEFE29CAD9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594" y="580732"/>
            <a:ext cx="4539687" cy="5820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AE7BE5-0C54-42BF-9AA1-3BE03D0983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43457" y="5748471"/>
            <a:ext cx="890093" cy="65232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4B3D0C-15E3-4980-BA5B-7FA284BC7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A3D4B-87B0-4F99-AB2C-784538354F9E}" type="slidenum">
              <a:rPr lang="en-IE" smtClean="0"/>
              <a:t>19</a:t>
            </a:fld>
            <a:endParaRPr lang="en-I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001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8B45905D-DCE5-402A-A320-96E4330738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548" y="5705276"/>
            <a:ext cx="894522" cy="65068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39B2A55-25E6-470E-9A5F-6CAF3CE403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453" y="502035"/>
            <a:ext cx="8932984" cy="585393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545FD4-B300-48AC-9C5D-5443F3880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A3D4B-87B0-4F99-AB2C-784538354F9E}" type="slidenum">
              <a:rPr lang="en-IE" smtClean="0"/>
              <a:t>2</a:t>
            </a:fld>
            <a:endParaRPr lang="en-I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72276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DE04EED-7D1E-4CA7-8F2B-2E88BE2B41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014595"/>
            <a:ext cx="9031458" cy="47531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F041A8-7751-4F40-9959-9AEC46FA53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9389" y="5767754"/>
            <a:ext cx="890093" cy="65232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005E42-79AD-4459-B038-0905230F5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A3D4B-87B0-4F99-AB2C-784538354F9E}" type="slidenum">
              <a:rPr lang="en-IE" smtClean="0"/>
              <a:t>20</a:t>
            </a:fld>
            <a:endParaRPr lang="en-I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81968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DF59A3-42E6-4719-94A6-015E5DE4E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A3D4B-87B0-4F99-AB2C-784538354F9E}" type="slidenum">
              <a:rPr lang="en-IE" smtClean="0"/>
              <a:t>21</a:t>
            </a:fld>
            <a:endParaRPr lang="en-I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F8ADAE-2E44-4F5C-9F3C-4F561FA165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0993" y="5704021"/>
            <a:ext cx="890093" cy="6523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55879FB-7395-43F6-A03C-B2249570B1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735" y="928469"/>
            <a:ext cx="4614203" cy="34606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3EBE87-7D01-4EBE-9547-F1D702411D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1298" y="928469"/>
            <a:ext cx="5108582" cy="34606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453410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3A2CC5A-1870-4A87-A951-BBF604267D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077" y="384769"/>
            <a:ext cx="5376569" cy="3855467"/>
          </a:xfrm>
          <a:prstGeom prst="rect">
            <a:avLst/>
          </a:prstGeom>
        </p:spPr>
      </p:pic>
      <p:pic>
        <p:nvPicPr>
          <p:cNvPr id="18434" name="Picture 2" descr="The Giant&amp;#39;s Causeway Story - The Giant&amp;#39;s Causeway Tour | Antrim Coast">
            <a:extLst>
              <a:ext uri="{FF2B5EF4-FFF2-40B4-BE49-F238E27FC236}">
                <a16:creationId xmlns:a16="http://schemas.microsoft.com/office/drawing/2014/main" id="{72D03F50-6929-4024-8B09-9B7A09D81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613" y="384768"/>
            <a:ext cx="5780310" cy="385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93DA0AB-ADE8-4E6E-8BD3-9C75FF11BDB6}"/>
              </a:ext>
            </a:extLst>
          </p:cNvPr>
          <p:cNvSpPr txBox="1"/>
          <p:nvPr/>
        </p:nvSpPr>
        <p:spPr>
          <a:xfrm>
            <a:off x="2539338" y="5071795"/>
            <a:ext cx="68685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Giants Causeway Visitors Centre - The Myth of Finn McCool on Vimeo</a:t>
            </a:r>
            <a:endParaRPr lang="en-I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84EA18F-AD67-4007-928C-29A781696E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7525" y="5704021"/>
            <a:ext cx="890093" cy="65232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13AAE-D78D-4DA2-A086-277506803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A3D4B-87B0-4F99-AB2C-784538354F9E}" type="slidenum">
              <a:rPr lang="en-IE" smtClean="0"/>
              <a:t>22</a:t>
            </a:fld>
            <a:endParaRPr lang="en-I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9577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8B45905D-DCE5-402A-A320-96E4330738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615" y="5739725"/>
            <a:ext cx="894522" cy="65068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C36B57B-5839-432A-BA24-DA815942CF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723" y="391755"/>
            <a:ext cx="9172135" cy="590537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80358E-3D84-44ED-A44C-1E2A91885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A3D4B-87B0-4F99-AB2C-784538354F9E}" type="slidenum">
              <a:rPr lang="en-IE" smtClean="0"/>
              <a:t>3</a:t>
            </a:fld>
            <a:endParaRPr lang="en-I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0285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8B45905D-DCE5-402A-A320-96E4330738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0413" y="5761302"/>
            <a:ext cx="894522" cy="6506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919116C-EC40-4719-A59E-A18568DB01A0}"/>
              </a:ext>
            </a:extLst>
          </p:cNvPr>
          <p:cNvSpPr txBox="1"/>
          <p:nvPr/>
        </p:nvSpPr>
        <p:spPr>
          <a:xfrm>
            <a:off x="703386" y="576775"/>
            <a:ext cx="6654018" cy="4543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IRELAND </a:t>
            </a:r>
          </a:p>
          <a:p>
            <a:r>
              <a:rPr lang="en-US" sz="3200" dirty="0"/>
              <a:t>A few facts….</a:t>
            </a:r>
          </a:p>
          <a:p>
            <a:endParaRPr lang="en-US" sz="3200" dirty="0"/>
          </a:p>
          <a:p>
            <a:r>
              <a:rPr lang="en-US" sz="3200" dirty="0"/>
              <a:t>Official name: 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Republic of Ireland</a:t>
            </a:r>
          </a:p>
          <a:p>
            <a:r>
              <a:rPr lang="en-US" sz="3200" dirty="0"/>
              <a:t>Capital: 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Dublin</a:t>
            </a:r>
          </a:p>
          <a:p>
            <a:r>
              <a:rPr lang="en-US" sz="3200" dirty="0"/>
              <a:t>Irish name: 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Éire</a:t>
            </a:r>
          </a:p>
          <a:p>
            <a:r>
              <a:rPr lang="en-US" sz="3200" dirty="0"/>
              <a:t>National symbol: 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Irish harp facing left</a:t>
            </a:r>
          </a:p>
          <a:p>
            <a:r>
              <a:rPr lang="en-US" sz="3200" dirty="0"/>
              <a:t>National animal: 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Red deer</a:t>
            </a:r>
          </a:p>
          <a:p>
            <a:r>
              <a:rPr lang="en-US" sz="3200" dirty="0"/>
              <a:t>Patron saint: 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St Patrick</a:t>
            </a:r>
          </a:p>
        </p:txBody>
      </p:sp>
      <p:pic>
        <p:nvPicPr>
          <p:cNvPr id="1026" name="Picture 2" descr="Why the Guinness harp faces the opposite way to the official Irish harp -  Ireland Calling">
            <a:extLst>
              <a:ext uri="{FF2B5EF4-FFF2-40B4-BE49-F238E27FC236}">
                <a16:creationId xmlns:a16="http://schemas.microsoft.com/office/drawing/2014/main" id="{1065526C-D579-47B3-8D9C-0905C56A7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46009"/>
            <a:ext cx="5715000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F7F802-9D0E-4110-8CDF-B90FF779A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A3D4B-87B0-4F99-AB2C-784538354F9E}" type="slidenum">
              <a:rPr lang="en-IE" smtClean="0"/>
              <a:t>4</a:t>
            </a:fld>
            <a:endParaRPr lang="en-I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5814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8B45905D-DCE5-402A-A320-96E4330738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2954" y="5761302"/>
            <a:ext cx="894522" cy="6506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7A8D2F9-31C3-40B0-A97C-DC526E0212C9}"/>
              </a:ext>
            </a:extLst>
          </p:cNvPr>
          <p:cNvSpPr txBox="1"/>
          <p:nvPr/>
        </p:nvSpPr>
        <p:spPr>
          <a:xfrm>
            <a:off x="464234" y="914399"/>
            <a:ext cx="6963508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Official languages: 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English, Irish</a:t>
            </a:r>
          </a:p>
          <a:p>
            <a:r>
              <a:rPr lang="en-US" sz="3200" dirty="0"/>
              <a:t>Population: 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4,834,000</a:t>
            </a:r>
          </a:p>
          <a:p>
            <a:r>
              <a:rPr lang="en-US" sz="3200" dirty="0"/>
              <a:t>Area: 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27,133 sq mi (70.273 sq km)</a:t>
            </a:r>
          </a:p>
          <a:p>
            <a:r>
              <a:rPr lang="en-US" sz="3200" dirty="0"/>
              <a:t>President: 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Michael D Higgins</a:t>
            </a:r>
          </a:p>
          <a:p>
            <a:r>
              <a:rPr lang="en-US" sz="3200" dirty="0"/>
              <a:t>Highest mountain: 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Carrauntoohil </a:t>
            </a:r>
          </a:p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3,405 ft (1.038 m)</a:t>
            </a:r>
          </a:p>
          <a:p>
            <a:r>
              <a:rPr lang="en-US" sz="3200" dirty="0"/>
              <a:t>National day: 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March 17th</a:t>
            </a:r>
          </a:p>
          <a:p>
            <a:r>
              <a:rPr lang="en-US" sz="3200" dirty="0"/>
              <a:t>Irish life expectancy: 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81 years</a:t>
            </a:r>
          </a:p>
        </p:txBody>
      </p:sp>
      <p:pic>
        <p:nvPicPr>
          <p:cNvPr id="2050" name="Picture 2" descr="Ireland welcomes Duke and Duchess of Cambridge to Dublin: presidential  dogs, PM and Guinness! • The Crown Chronicles">
            <a:extLst>
              <a:ext uri="{FF2B5EF4-FFF2-40B4-BE49-F238E27FC236}">
                <a16:creationId xmlns:a16="http://schemas.microsoft.com/office/drawing/2014/main" id="{36ADE3AC-B1C2-4955-96A9-D2A38BD6B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013" y="1517272"/>
            <a:ext cx="5097463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90D417-94E3-4DB4-A9AF-3FF547FE4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A3D4B-87B0-4F99-AB2C-784538354F9E}" type="slidenum">
              <a:rPr lang="en-IE" smtClean="0"/>
              <a:t>5</a:t>
            </a:fld>
            <a:endParaRPr lang="en-I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9792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8B45905D-DCE5-402A-A320-96E4330738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2954" y="5761302"/>
            <a:ext cx="894522" cy="650689"/>
          </a:xfrm>
          <a:prstGeom prst="rect">
            <a:avLst/>
          </a:prstGeom>
        </p:spPr>
      </p:pic>
      <p:pic>
        <p:nvPicPr>
          <p:cNvPr id="14338" name="Picture 2" descr="THE 8 MOST FAMOUS IRISH ACTORS (WHO YOU DIDN&amp;#39;T KNOW WERE IRISH!) – Oi.ie –  Brasileiros na Irlanda">
            <a:extLst>
              <a:ext uri="{FF2B5EF4-FFF2-40B4-BE49-F238E27FC236}">
                <a16:creationId xmlns:a16="http://schemas.microsoft.com/office/drawing/2014/main" id="{9B416687-C457-43AD-A26E-2780BBF4C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33375"/>
            <a:ext cx="11430000" cy="619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995F4B-8DCE-473D-9700-587180711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A3D4B-87B0-4F99-AB2C-784538354F9E}" type="slidenum">
              <a:rPr lang="en-IE" smtClean="0"/>
              <a:t>6</a:t>
            </a:fld>
            <a:endParaRPr lang="en-I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7815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8B45905D-DCE5-402A-A320-96E4330738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420" y="5761302"/>
            <a:ext cx="894522" cy="650689"/>
          </a:xfrm>
          <a:prstGeom prst="rect">
            <a:avLst/>
          </a:prstGeom>
        </p:spPr>
      </p:pic>
      <p:pic>
        <p:nvPicPr>
          <p:cNvPr id="15362" name="Picture 2" descr="The 10 BEST Irish bands of all time, RANKED">
            <a:extLst>
              <a:ext uri="{FF2B5EF4-FFF2-40B4-BE49-F238E27FC236}">
                <a16:creationId xmlns:a16="http://schemas.microsoft.com/office/drawing/2014/main" id="{0F0393CF-0659-41F9-9510-617B88508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58" y="240323"/>
            <a:ext cx="5598942" cy="279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Ireland&amp;#39;s International Top 10 Bands &amp;amp; Musicians – Irish at Heart">
            <a:extLst>
              <a:ext uri="{FF2B5EF4-FFF2-40B4-BE49-F238E27FC236}">
                <a16:creationId xmlns:a16="http://schemas.microsoft.com/office/drawing/2014/main" id="{4E300C5C-F24C-4AC7-A5C6-51E0167BD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560" y="0"/>
            <a:ext cx="2748757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The Greatest Irish Musicians">
            <a:extLst>
              <a:ext uri="{FF2B5EF4-FFF2-40B4-BE49-F238E27FC236}">
                <a16:creationId xmlns:a16="http://schemas.microsoft.com/office/drawing/2014/main" id="{E376A3B8-B437-4C0C-9586-F708B0BA6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5183" y="240323"/>
            <a:ext cx="28575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240 Famous Irish People ideas">
            <a:extLst>
              <a:ext uri="{FF2B5EF4-FFF2-40B4-BE49-F238E27FC236}">
                <a16:creationId xmlns:a16="http://schemas.microsoft.com/office/drawing/2014/main" id="{E983BE15-4C70-40CA-9501-5CB0370BF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58" y="3039794"/>
            <a:ext cx="2379716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Ireland&amp;#39;s International Top 10 Bands &amp;amp; Musicians – Irish at Heart">
            <a:extLst>
              <a:ext uri="{FF2B5EF4-FFF2-40B4-BE49-F238E27FC236}">
                <a16:creationId xmlns:a16="http://schemas.microsoft.com/office/drawing/2014/main" id="{836D63D9-B418-416A-B2FC-9F9B2408E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490" y="3372198"/>
            <a:ext cx="3039793" cy="303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2" name="Picture 12" descr="Sinead O&amp;#39;Connor tore up the pope&amp;#39;s picture and her life came apart. Now she  just wants to make music. - Washington Post">
            <a:extLst>
              <a:ext uri="{FF2B5EF4-FFF2-40B4-BE49-F238E27FC236}">
                <a16:creationId xmlns:a16="http://schemas.microsoft.com/office/drawing/2014/main" id="{51081F48-04E6-47EB-A2F3-93DA2FA49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323" y="2849294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4" name="Picture 14" descr="Hozier at Hammerstein Ballroom, New York review: Rapturous ovation for Bray  wanderer on first of five sell-out shows - Independent.ie">
            <a:extLst>
              <a:ext uri="{FF2B5EF4-FFF2-40B4-BE49-F238E27FC236}">
                <a16:creationId xmlns:a16="http://schemas.microsoft.com/office/drawing/2014/main" id="{FA4FDA4C-9777-458C-B9CD-E6847DC6A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472" y="3954605"/>
            <a:ext cx="3699662" cy="208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F80500-04F2-4F08-999D-78FCA6546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A3D4B-87B0-4F99-AB2C-784538354F9E}" type="slidenum">
              <a:rPr lang="en-IE" smtClean="0"/>
              <a:t>7</a:t>
            </a:fld>
            <a:endParaRPr lang="en-I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1458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8B45905D-DCE5-402A-A320-96E4330738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480" y="5705661"/>
            <a:ext cx="894522" cy="650689"/>
          </a:xfrm>
          <a:prstGeom prst="rect">
            <a:avLst/>
          </a:prstGeom>
        </p:spPr>
      </p:pic>
      <p:pic>
        <p:nvPicPr>
          <p:cNvPr id="16386" name="Picture 2" descr="Irish literature - Wikipedia">
            <a:extLst>
              <a:ext uri="{FF2B5EF4-FFF2-40B4-BE49-F238E27FC236}">
                <a16:creationId xmlns:a16="http://schemas.microsoft.com/office/drawing/2014/main" id="{D6B7EA00-E9A7-407A-92BF-3872AE594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982" y="225082"/>
            <a:ext cx="6124418" cy="663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DE5707-5878-422D-8689-7F10B4A23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A3D4B-87B0-4F99-AB2C-784538354F9E}" type="slidenum">
              <a:rPr lang="en-IE" smtClean="0"/>
              <a:t>8</a:t>
            </a:fld>
            <a:endParaRPr lang="en-I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0416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8B45905D-DCE5-402A-A320-96E4330738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0412" y="5705661"/>
            <a:ext cx="894522" cy="650689"/>
          </a:xfrm>
          <a:prstGeom prst="rect">
            <a:avLst/>
          </a:prstGeom>
        </p:spPr>
      </p:pic>
      <p:pic>
        <p:nvPicPr>
          <p:cNvPr id="10242" name="Picture 2" descr="Ireland re-calibrated to the new earth resonances in December 2014. |  Ireland map, Ireland travel, Ireland">
            <a:extLst>
              <a:ext uri="{FF2B5EF4-FFF2-40B4-BE49-F238E27FC236}">
                <a16:creationId xmlns:a16="http://schemas.microsoft.com/office/drawing/2014/main" id="{547FDD27-7A30-4CE1-B113-40029C906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5" y="366713"/>
            <a:ext cx="4895850" cy="612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42286C-05CF-4041-B0CA-15165AD05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A3D4B-87B0-4F99-AB2C-784538354F9E}" type="slidenum">
              <a:rPr lang="en-IE" smtClean="0"/>
              <a:t>9</a:t>
            </a:fld>
            <a:endParaRPr lang="en-I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347372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276</Words>
  <Application>Microsoft Office PowerPoint</Application>
  <PresentationFormat>Widescreen</PresentationFormat>
  <Paragraphs>51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Aoife TAMURA | Atlantic Language Galway</dc:creator>
  <cp:lastModifiedBy>Aoife TAMURA | Atlantic Language Galway</cp:lastModifiedBy>
  <cp:revision>18</cp:revision>
  <dcterms:created xsi:type="dcterms:W3CDTF">2021-07-27T15:32:11Z</dcterms:created>
  <dcterms:modified xsi:type="dcterms:W3CDTF">2021-10-25T16:35:46Z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3EAADB43-614B-4019-ADC8-CE536B02BB67</vt:lpwstr>
  </property>
  <property fmtid="{D5CDD505-2E9C-101B-9397-08002B2CF9AE}" pid="3" name="ArticulatePath">
    <vt:lpwstr>Ireland</vt:lpwstr>
  </property>
</Properties>
</file>