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2" r:id="rId4"/>
    <p:sldId id="261" r:id="rId5"/>
    <p:sldId id="263" r:id="rId6"/>
    <p:sldId id="264" r:id="rId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434" autoAdjust="0"/>
  </p:normalViewPr>
  <p:slideViewPr>
    <p:cSldViewPr snapToGrid="0">
      <p:cViewPr varScale="1">
        <p:scale>
          <a:sx n="64" d="100"/>
          <a:sy n="64" d="100"/>
        </p:scale>
        <p:origin x="90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61670-093B-425F-8067-B682789AFE6E}" type="datetimeFigureOut">
              <a:rPr lang="it-IT" smtClean="0"/>
              <a:t>10/01/2016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3D33D-F7B0-4808-A4D6-922C33A9AE9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77803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61670-093B-425F-8067-B682789AFE6E}" type="datetimeFigureOut">
              <a:rPr lang="it-IT" smtClean="0"/>
              <a:t>10/01/2016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3D33D-F7B0-4808-A4D6-922C33A9AE9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6039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61670-093B-425F-8067-B682789AFE6E}" type="datetimeFigureOut">
              <a:rPr lang="it-IT" smtClean="0"/>
              <a:t>10/01/2016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3D33D-F7B0-4808-A4D6-922C33A9AE9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37005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61670-093B-425F-8067-B682789AFE6E}" type="datetimeFigureOut">
              <a:rPr lang="it-IT" smtClean="0"/>
              <a:t>10/01/2016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3D33D-F7B0-4808-A4D6-922C33A9AE9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6130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61670-093B-425F-8067-B682789AFE6E}" type="datetimeFigureOut">
              <a:rPr lang="it-IT" smtClean="0"/>
              <a:t>10/01/2016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3D33D-F7B0-4808-A4D6-922C33A9AE9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59226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61670-093B-425F-8067-B682789AFE6E}" type="datetimeFigureOut">
              <a:rPr lang="it-IT" smtClean="0"/>
              <a:t>10/01/2016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3D33D-F7B0-4808-A4D6-922C33A9AE9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03981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61670-093B-425F-8067-B682789AFE6E}" type="datetimeFigureOut">
              <a:rPr lang="it-IT" smtClean="0"/>
              <a:t>10/01/2016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3D33D-F7B0-4808-A4D6-922C33A9AE9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8730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61670-093B-425F-8067-B682789AFE6E}" type="datetimeFigureOut">
              <a:rPr lang="it-IT" smtClean="0"/>
              <a:t>10/01/2016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3D33D-F7B0-4808-A4D6-922C33A9AE9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83348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61670-093B-425F-8067-B682789AFE6E}" type="datetimeFigureOut">
              <a:rPr lang="it-IT" smtClean="0"/>
              <a:t>10/01/2016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3D33D-F7B0-4808-A4D6-922C33A9AE9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67700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61670-093B-425F-8067-B682789AFE6E}" type="datetimeFigureOut">
              <a:rPr lang="it-IT" smtClean="0"/>
              <a:t>10/01/2016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3D33D-F7B0-4808-A4D6-922C33A9AE9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23552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61670-093B-425F-8067-B682789AFE6E}" type="datetimeFigureOut">
              <a:rPr lang="it-IT" smtClean="0"/>
              <a:t>10/01/2016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3D33D-F7B0-4808-A4D6-922C33A9AE9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082456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161670-093B-425F-8067-B682789AFE6E}" type="datetimeFigureOut">
              <a:rPr lang="it-IT" smtClean="0"/>
              <a:t>10/01/2016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83D33D-F7B0-4808-A4D6-922C33A9AE9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48880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wmf"/><Relationship Id="rId5" Type="http://schemas.openxmlformats.org/officeDocument/2006/relationships/image" Target="../media/image7.wmf"/><Relationship Id="rId4" Type="http://schemas.openxmlformats.org/officeDocument/2006/relationships/image" Target="../media/image6.w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00095"/>
            <a:ext cx="10515600" cy="1153951"/>
          </a:xfrm>
        </p:spPr>
        <p:txBody>
          <a:bodyPr>
            <a:normAutofit fontScale="90000"/>
          </a:bodyPr>
          <a:lstStyle/>
          <a:p>
            <a:pPr algn="ctr"/>
            <a:r>
              <a:rPr lang="it-IT" sz="1800" dirty="0"/>
              <a:t> </a:t>
            </a:r>
            <a:br>
              <a:rPr lang="it-IT" sz="1800" dirty="0"/>
            </a:br>
            <a:r>
              <a:rPr lang="it-IT" sz="1800" dirty="0"/>
              <a:t> </a:t>
            </a:r>
            <a:br>
              <a:rPr lang="it-IT" sz="1800" dirty="0"/>
            </a:br>
            <a:r>
              <a:rPr lang="it-IT" sz="1800" dirty="0" smtClean="0"/>
              <a:t/>
            </a:r>
            <a:br>
              <a:rPr lang="it-IT" sz="1800" dirty="0" smtClean="0"/>
            </a:br>
            <a:r>
              <a:rPr lang="it-IT" sz="1800" dirty="0" smtClean="0"/>
              <a:t/>
            </a:r>
            <a:br>
              <a:rPr lang="it-IT" sz="1800" dirty="0" smtClean="0"/>
            </a:br>
            <a:r>
              <a:rPr lang="it-IT" sz="1800" dirty="0" smtClean="0"/>
              <a:t/>
            </a:r>
            <a:br>
              <a:rPr lang="it-IT" sz="1800" dirty="0" smtClean="0"/>
            </a:br>
            <a:r>
              <a:rPr lang="it-IT" sz="1800" b="1" dirty="0" smtClean="0"/>
              <a:t>L </a:t>
            </a:r>
            <a:r>
              <a:rPr lang="it-IT" sz="1800" b="1" dirty="0"/>
              <a:t>I C E O     S T A T A L E</a:t>
            </a:r>
            <a:r>
              <a:rPr lang="it-IT" sz="1800" dirty="0"/>
              <a:t/>
            </a:r>
            <a:br>
              <a:rPr lang="it-IT" sz="1800" dirty="0"/>
            </a:br>
            <a:r>
              <a:rPr lang="it-IT" sz="2200" b="1" i="1" dirty="0"/>
              <a:t>Lucrezia</a:t>
            </a:r>
            <a:r>
              <a:rPr lang="it-IT" sz="1800" b="1" i="1" dirty="0"/>
              <a:t> Della Valle</a:t>
            </a:r>
            <a:r>
              <a:rPr lang="it-IT" sz="1800" dirty="0"/>
              <a:t/>
            </a:r>
            <a:br>
              <a:rPr lang="it-IT" sz="1800" dirty="0"/>
            </a:br>
            <a:r>
              <a:rPr lang="it-IT" sz="1800" i="1" dirty="0"/>
              <a:t>Piazza Amendola, 8 - 87100 Cosenza</a:t>
            </a:r>
            <a:r>
              <a:rPr lang="it-IT" sz="1800" dirty="0"/>
              <a:t/>
            </a:r>
            <a:br>
              <a:rPr lang="it-IT" sz="1800" dirty="0"/>
            </a:br>
            <a:r>
              <a:rPr lang="it-IT" sz="1800" i="1" dirty="0"/>
              <a:t> </a:t>
            </a:r>
            <a:r>
              <a:rPr lang="it-IT" sz="1800" dirty="0"/>
              <a:t/>
            </a:r>
            <a:br>
              <a:rPr lang="it-IT" sz="1800" dirty="0"/>
            </a:br>
            <a:endParaRPr lang="it-IT" sz="1800" dirty="0"/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1350" y="108585"/>
            <a:ext cx="749300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ttangolo 10"/>
          <p:cNvSpPr/>
          <p:nvPr/>
        </p:nvSpPr>
        <p:spPr>
          <a:xfrm>
            <a:off x="6652076" y="2364774"/>
            <a:ext cx="5033814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indent="0" algn="ctr">
              <a:buNone/>
            </a:pPr>
            <a:r>
              <a:rPr lang="it-IT" sz="28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ALTERNANZA SCUOLA – LAVORO</a:t>
            </a:r>
          </a:p>
          <a:p>
            <a:pPr marL="0" indent="0" algn="ctr">
              <a:buNone/>
            </a:pPr>
            <a:r>
              <a:rPr lang="it-IT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A.S.L.</a:t>
            </a:r>
            <a:endParaRPr lang="it-IT" sz="2800" b="1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it-IT" sz="28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A.S. 2015/2016</a:t>
            </a:r>
            <a:endParaRPr lang="it-IT" sz="2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778" y="1858781"/>
            <a:ext cx="5887298" cy="4871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709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108585"/>
            <a:ext cx="10515600" cy="1697355"/>
          </a:xfrm>
        </p:spPr>
        <p:txBody>
          <a:bodyPr>
            <a:normAutofit fontScale="90000"/>
          </a:bodyPr>
          <a:lstStyle/>
          <a:p>
            <a:pPr algn="ctr"/>
            <a:r>
              <a:rPr lang="it-IT" sz="1800" dirty="0"/>
              <a:t> </a:t>
            </a:r>
            <a:br>
              <a:rPr lang="it-IT" sz="1800" dirty="0"/>
            </a:br>
            <a:r>
              <a:rPr lang="it-IT" sz="1800" dirty="0"/>
              <a:t> </a:t>
            </a:r>
            <a:br>
              <a:rPr lang="it-IT" sz="1800" dirty="0"/>
            </a:br>
            <a:r>
              <a:rPr lang="it-IT" sz="1800" dirty="0" smtClean="0"/>
              <a:t/>
            </a:r>
            <a:br>
              <a:rPr lang="it-IT" sz="1800" dirty="0" smtClean="0"/>
            </a:br>
            <a:r>
              <a:rPr lang="it-IT" sz="1800" dirty="0" smtClean="0"/>
              <a:t/>
            </a:r>
            <a:br>
              <a:rPr lang="it-IT" sz="1800" dirty="0" smtClean="0"/>
            </a:br>
            <a:r>
              <a:rPr lang="it-IT" sz="1800" dirty="0" smtClean="0"/>
              <a:t/>
            </a:r>
            <a:br>
              <a:rPr lang="it-IT" sz="1800" dirty="0" smtClean="0"/>
            </a:br>
            <a:r>
              <a:rPr lang="it-IT" sz="1800" b="1" dirty="0" smtClean="0"/>
              <a:t>L </a:t>
            </a:r>
            <a:r>
              <a:rPr lang="it-IT" sz="1800" b="1" dirty="0"/>
              <a:t>I C E O     S T A T A L E</a:t>
            </a:r>
            <a:r>
              <a:rPr lang="it-IT" sz="1800" dirty="0"/>
              <a:t/>
            </a:r>
            <a:br>
              <a:rPr lang="it-IT" sz="1800" dirty="0"/>
            </a:br>
            <a:r>
              <a:rPr lang="it-IT" sz="2200" b="1" i="1" dirty="0"/>
              <a:t>Lucrezia</a:t>
            </a:r>
            <a:r>
              <a:rPr lang="it-IT" sz="1800" b="1" i="1" dirty="0"/>
              <a:t> Della Valle</a:t>
            </a:r>
            <a:r>
              <a:rPr lang="it-IT" sz="1800" dirty="0"/>
              <a:t/>
            </a:r>
            <a:br>
              <a:rPr lang="it-IT" sz="1800" dirty="0"/>
            </a:br>
            <a:r>
              <a:rPr lang="it-IT" sz="1800" i="1" dirty="0"/>
              <a:t>Piazza Amendola, 8 - 87100 Cosenza</a:t>
            </a:r>
            <a:r>
              <a:rPr lang="it-IT" sz="1800" dirty="0"/>
              <a:t/>
            </a:r>
            <a:br>
              <a:rPr lang="it-IT" sz="1800" dirty="0"/>
            </a:br>
            <a:r>
              <a:rPr lang="it-IT" sz="1800" i="1" dirty="0"/>
              <a:t> </a:t>
            </a:r>
            <a:r>
              <a:rPr lang="it-IT" sz="1800" dirty="0"/>
              <a:t/>
            </a:r>
            <a:br>
              <a:rPr lang="it-IT" sz="1800" dirty="0"/>
            </a:br>
            <a:endParaRPr lang="it-IT" sz="1800" dirty="0"/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1350" y="108585"/>
            <a:ext cx="749300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Segnaposto contenuto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2" y="108585"/>
            <a:ext cx="3717560" cy="6749415"/>
          </a:xfrm>
          <a:prstGeom prst="rect">
            <a:avLst/>
          </a:prstGeom>
        </p:spPr>
      </p:pic>
      <p:sp>
        <p:nvSpPr>
          <p:cNvPr id="4" name="Rettangolo 3"/>
          <p:cNvSpPr/>
          <p:nvPr/>
        </p:nvSpPr>
        <p:spPr>
          <a:xfrm>
            <a:off x="6304943" y="1805940"/>
            <a:ext cx="425905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Che cos’è l’A.S.L.?</a:t>
            </a:r>
            <a:endParaRPr lang="it-IT" sz="4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3813075" y="2672696"/>
            <a:ext cx="462139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28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Nuova modalità di fare scuola</a:t>
            </a:r>
            <a:endParaRPr lang="it-IT" sz="2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5288750" y="3311023"/>
            <a:ext cx="6741140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it-IT" sz="3200" b="1" cap="none" spc="0" dirty="0" smtClean="0">
                <a:ln/>
                <a:solidFill>
                  <a:schemeClr val="accent4"/>
                </a:solidFill>
                <a:effectLst/>
              </a:rPr>
              <a:t>Acquisizione di competenze spendibili </a:t>
            </a:r>
          </a:p>
          <a:p>
            <a:pPr algn="ctr"/>
            <a:r>
              <a:rPr lang="it-IT" sz="3200" b="1" dirty="0">
                <a:ln/>
                <a:solidFill>
                  <a:schemeClr val="accent4"/>
                </a:solidFill>
              </a:rPr>
              <a:t>n</a:t>
            </a:r>
            <a:r>
              <a:rPr lang="it-IT" sz="3200" b="1" cap="none" spc="0" dirty="0" smtClean="0">
                <a:ln/>
                <a:solidFill>
                  <a:schemeClr val="accent4"/>
                </a:solidFill>
                <a:effectLst/>
              </a:rPr>
              <a:t>el mercato del lavoro</a:t>
            </a:r>
            <a:endParaRPr lang="it-IT" sz="32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3952980" y="4305638"/>
            <a:ext cx="507062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3200" b="0" cap="none" spc="0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Si utilizza l’azienda come aula</a:t>
            </a:r>
            <a:endParaRPr lang="it-IT" sz="3200" b="0" cap="none" spc="0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4983231" y="4959354"/>
            <a:ext cx="7208769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32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8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Orientamento dei giovani per valorizzare </a:t>
            </a:r>
          </a:p>
          <a:p>
            <a:pPr algn="ctr"/>
            <a:r>
              <a:rPr lang="it-IT" sz="32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8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Vocazioni personali</a:t>
            </a:r>
            <a:endParaRPr lang="it-IT" sz="32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00800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3622480" y="6000136"/>
            <a:ext cx="767549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/>
              </a:rPr>
              <a:t>Collegamento tra scuola e mondo del lavoro</a:t>
            </a:r>
            <a:endParaRPr lang="it-IT" sz="3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510576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228600"/>
            <a:ext cx="7772400" cy="685800"/>
          </a:xfrm>
        </p:spPr>
        <p:txBody>
          <a:bodyPr>
            <a:normAutofit fontScale="90000"/>
          </a:bodyPr>
          <a:lstStyle/>
          <a:p>
            <a:pPr algn="ctr"/>
            <a:r>
              <a:rPr lang="it-IT" altLang="it-IT" dirty="0"/>
              <a:t>Alternanza scuola lavoro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838200"/>
            <a:ext cx="9144000" cy="5791200"/>
          </a:xfrm>
        </p:spPr>
        <p:txBody>
          <a:bodyPr/>
          <a:lstStyle/>
          <a:p>
            <a:pPr marL="0" indent="0" algn="ctr">
              <a:buNone/>
            </a:pPr>
            <a:r>
              <a:rPr lang="it-IT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Chi partecipa?</a:t>
            </a:r>
            <a:endParaRPr lang="it-IT" sz="4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  <a:p>
            <a:pPr marL="0" indent="0" algn="ctr">
              <a:buNone/>
            </a:pPr>
            <a:endParaRPr lang="it-IT" altLang="it-IT" dirty="0"/>
          </a:p>
        </p:txBody>
      </p:sp>
      <p:pic>
        <p:nvPicPr>
          <p:cNvPr id="18436" name="Picture 4" descr="C:\Programmi\Microsoft Publisher\Clipart\FAMIGL2.CG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124200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1524000" y="4495800"/>
            <a:ext cx="1143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it-IT"/>
              <a:t>genitori</a:t>
            </a:r>
          </a:p>
        </p:txBody>
      </p:sp>
      <p:pic>
        <p:nvPicPr>
          <p:cNvPr id="18438" name="Picture 6" descr="C:\Programmi\Microsoft Publisher\Clipart\7003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3276601"/>
            <a:ext cx="1295400" cy="868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39" name="Text Box 7"/>
          <p:cNvSpPr txBox="1">
            <a:spLocks noChangeArrowheads="1"/>
          </p:cNvSpPr>
          <p:nvPr/>
        </p:nvSpPr>
        <p:spPr bwMode="auto">
          <a:xfrm>
            <a:off x="2895600" y="4343400"/>
            <a:ext cx="16764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it-IT"/>
              <a:t>Tutor scolastico</a:t>
            </a:r>
          </a:p>
        </p:txBody>
      </p:sp>
      <p:sp>
        <p:nvSpPr>
          <p:cNvPr id="18440" name="AutoShape 8"/>
          <p:cNvSpPr>
            <a:spLocks noChangeArrowheads="1"/>
          </p:cNvSpPr>
          <p:nvPr/>
        </p:nvSpPr>
        <p:spPr bwMode="auto">
          <a:xfrm>
            <a:off x="4572000" y="3657600"/>
            <a:ext cx="838200" cy="152400"/>
          </a:xfrm>
          <a:prstGeom prst="leftRightArrow">
            <a:avLst>
              <a:gd name="adj1" fmla="val 50000"/>
              <a:gd name="adj2" fmla="val 110000"/>
            </a:avLst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pic>
        <p:nvPicPr>
          <p:cNvPr id="18441" name="Picture 9" descr="C:\Programmi\Microsoft Publisher\Clipart\AMICI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1" y="3276601"/>
            <a:ext cx="1509713" cy="132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42" name="Text Box 10"/>
          <p:cNvSpPr txBox="1">
            <a:spLocks noChangeArrowheads="1"/>
          </p:cNvSpPr>
          <p:nvPr/>
        </p:nvSpPr>
        <p:spPr bwMode="auto">
          <a:xfrm>
            <a:off x="4343400" y="4876801"/>
            <a:ext cx="15240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it-IT"/>
              <a:t>Ricaduta didattica</a:t>
            </a:r>
          </a:p>
        </p:txBody>
      </p:sp>
      <p:sp>
        <p:nvSpPr>
          <p:cNvPr id="18443" name="AutoShape 11"/>
          <p:cNvSpPr>
            <a:spLocks noChangeArrowheads="1"/>
          </p:cNvSpPr>
          <p:nvPr/>
        </p:nvSpPr>
        <p:spPr bwMode="auto">
          <a:xfrm>
            <a:off x="7010400" y="3657600"/>
            <a:ext cx="838200" cy="228600"/>
          </a:xfrm>
          <a:prstGeom prst="leftRightArrow">
            <a:avLst>
              <a:gd name="adj1" fmla="val 50000"/>
              <a:gd name="adj2" fmla="val 73333"/>
            </a:avLst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444" name="Text Box 12"/>
          <p:cNvSpPr txBox="1">
            <a:spLocks noChangeArrowheads="1"/>
          </p:cNvSpPr>
          <p:nvPr/>
        </p:nvSpPr>
        <p:spPr bwMode="auto">
          <a:xfrm>
            <a:off x="6705600" y="4953001"/>
            <a:ext cx="14478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it-IT"/>
              <a:t>Lavoro in equipe</a:t>
            </a:r>
          </a:p>
        </p:txBody>
      </p:sp>
      <p:pic>
        <p:nvPicPr>
          <p:cNvPr id="18445" name="Picture 13" descr="C:\Programmi\File comuni\Microsoft Shared\Clipart\cagcat50\BS02064_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3276600"/>
            <a:ext cx="1066800" cy="1062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46" name="Text Box 14"/>
          <p:cNvSpPr txBox="1">
            <a:spLocks noChangeArrowheads="1"/>
          </p:cNvSpPr>
          <p:nvPr/>
        </p:nvSpPr>
        <p:spPr bwMode="auto">
          <a:xfrm>
            <a:off x="7620000" y="4191001"/>
            <a:ext cx="14478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it-IT"/>
              <a:t>Tutor aziendale</a:t>
            </a:r>
          </a:p>
        </p:txBody>
      </p:sp>
      <p:pic>
        <p:nvPicPr>
          <p:cNvPr id="18447" name="Picture 15" descr="C:\Programmi\File comuni\Microsoft Shared\Clipart\cagcat50\PE01561_.wm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0050" y="3200400"/>
            <a:ext cx="137795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49" name="Text Box 17"/>
          <p:cNvSpPr txBox="1">
            <a:spLocks noChangeArrowheads="1"/>
          </p:cNvSpPr>
          <p:nvPr/>
        </p:nvSpPr>
        <p:spPr bwMode="auto">
          <a:xfrm>
            <a:off x="8991600" y="4267200"/>
            <a:ext cx="167640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it-IT"/>
              <a:t>Funzionari Unione Industriali</a:t>
            </a:r>
          </a:p>
        </p:txBody>
      </p:sp>
      <p:sp>
        <p:nvSpPr>
          <p:cNvPr id="18450" name="AutoShape 18"/>
          <p:cNvSpPr>
            <a:spLocks/>
          </p:cNvSpPr>
          <p:nvPr/>
        </p:nvSpPr>
        <p:spPr bwMode="auto">
          <a:xfrm rot="5453425">
            <a:off x="5600700" y="-190500"/>
            <a:ext cx="838200" cy="6400800"/>
          </a:xfrm>
          <a:prstGeom prst="leftBrace">
            <a:avLst>
              <a:gd name="adj1" fmla="val 63636"/>
              <a:gd name="adj2" fmla="val 50000"/>
            </a:avLst>
          </a:prstGeom>
          <a:noFill/>
          <a:ln w="381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451" name="Text Box 19"/>
          <p:cNvSpPr txBox="1">
            <a:spLocks noChangeArrowheads="1"/>
          </p:cNvSpPr>
          <p:nvPr/>
        </p:nvSpPr>
        <p:spPr bwMode="auto">
          <a:xfrm>
            <a:off x="3048000" y="2133600"/>
            <a:ext cx="62484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it-IT" dirty="0"/>
              <a:t>Progetti su tematiche di interesse comune</a:t>
            </a:r>
          </a:p>
        </p:txBody>
      </p:sp>
      <p:sp>
        <p:nvSpPr>
          <p:cNvPr id="18452" name="AutoShape 20"/>
          <p:cNvSpPr>
            <a:spLocks/>
          </p:cNvSpPr>
          <p:nvPr/>
        </p:nvSpPr>
        <p:spPr bwMode="auto">
          <a:xfrm rot="-5409691">
            <a:off x="5561807" y="1372395"/>
            <a:ext cx="1063625" cy="9142413"/>
          </a:xfrm>
          <a:prstGeom prst="leftBrace">
            <a:avLst>
              <a:gd name="adj1" fmla="val 71629"/>
              <a:gd name="adj2" fmla="val 50000"/>
            </a:avLst>
          </a:prstGeom>
          <a:noFill/>
          <a:ln w="381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454" name="Text Box 22"/>
          <p:cNvSpPr txBox="1">
            <a:spLocks noChangeArrowheads="1"/>
          </p:cNvSpPr>
          <p:nvPr/>
        </p:nvSpPr>
        <p:spPr bwMode="auto">
          <a:xfrm>
            <a:off x="3048000" y="6400800"/>
            <a:ext cx="6477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it-IT" b="1"/>
              <a:t>Sottoscrizione convenzione azienda-scuola</a:t>
            </a:r>
          </a:p>
        </p:txBody>
      </p:sp>
    </p:spTree>
    <p:extLst>
      <p:ext uri="{BB962C8B-B14F-4D97-AF65-F5344CB8AC3E}">
        <p14:creationId xmlns:p14="http://schemas.microsoft.com/office/powerpoint/2010/main" val="1185679725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00" name="Rectangle 4"/>
          <p:cNvSpPr>
            <a:spLocks noChangeArrowheads="1"/>
          </p:cNvSpPr>
          <p:nvPr/>
        </p:nvSpPr>
        <p:spPr bwMode="auto">
          <a:xfrm>
            <a:off x="1701801" y="1643064"/>
            <a:ext cx="1939925" cy="5413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/>
            <a:r>
              <a:rPr lang="it-IT" altLang="it-IT" sz="1600">
                <a:latin typeface="Verdana" panose="020B0604030504040204" pitchFamily="34" charset="0"/>
              </a:rPr>
              <a:t>progetto ASL </a:t>
            </a:r>
          </a:p>
        </p:txBody>
      </p:sp>
      <p:sp>
        <p:nvSpPr>
          <p:cNvPr id="106507" name="Rectangle 11"/>
          <p:cNvSpPr>
            <a:spLocks noChangeArrowheads="1"/>
          </p:cNvSpPr>
          <p:nvPr/>
        </p:nvSpPr>
        <p:spPr bwMode="auto">
          <a:xfrm>
            <a:off x="8289926" y="2201864"/>
            <a:ext cx="2257425" cy="5413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/>
            <a:r>
              <a:rPr lang="it-IT" altLang="it-IT" sz="1600">
                <a:latin typeface="Verdana" panose="020B0604030504040204" pitchFamily="34" charset="0"/>
              </a:rPr>
              <a:t>verifica/valutazione</a:t>
            </a:r>
          </a:p>
        </p:txBody>
      </p:sp>
      <p:sp>
        <p:nvSpPr>
          <p:cNvPr id="106509" name="Rectangle 13"/>
          <p:cNvSpPr>
            <a:spLocks noChangeArrowheads="1"/>
          </p:cNvSpPr>
          <p:nvPr/>
        </p:nvSpPr>
        <p:spPr bwMode="auto">
          <a:xfrm>
            <a:off x="8102600" y="3189289"/>
            <a:ext cx="2444750" cy="10445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buFontTx/>
              <a:buChar char="•"/>
            </a:pPr>
            <a:r>
              <a:rPr lang="it-IT" altLang="it-IT" sz="1400">
                <a:latin typeface="Verdana" panose="020B0604030504040204" pitchFamily="34" charset="0"/>
              </a:rPr>
              <a:t> griglie di osservazione</a:t>
            </a:r>
          </a:p>
          <a:p>
            <a:pPr>
              <a:buFontTx/>
              <a:buChar char="•"/>
            </a:pPr>
            <a:r>
              <a:rPr lang="it-IT" altLang="it-IT" sz="1400">
                <a:latin typeface="Verdana" panose="020B0604030504040204" pitchFamily="34" charset="0"/>
              </a:rPr>
              <a:t> schede/diario di bordo </a:t>
            </a:r>
          </a:p>
          <a:p>
            <a:pPr>
              <a:buFontTx/>
              <a:buChar char="•"/>
            </a:pPr>
            <a:r>
              <a:rPr lang="it-IT" altLang="it-IT" sz="1400">
                <a:latin typeface="Verdana" panose="020B0604030504040204" pitchFamily="34" charset="0"/>
              </a:rPr>
              <a:t> p</a:t>
            </a:r>
            <a:r>
              <a:rPr lang="it-IT" altLang="it-IT" sz="1400">
                <a:latin typeface="Arial" panose="020B0604020202020204" pitchFamily="34" charset="0"/>
              </a:rPr>
              <a:t>rove (test, colloqui, casi)</a:t>
            </a:r>
          </a:p>
          <a:p>
            <a:pPr>
              <a:buFontTx/>
              <a:buChar char="•"/>
            </a:pPr>
            <a:r>
              <a:rPr lang="it-IT" altLang="it-IT" sz="1400">
                <a:latin typeface="Verdana" panose="020B0604030504040204" pitchFamily="34" charset="0"/>
              </a:rPr>
              <a:t> prodotti</a:t>
            </a:r>
            <a:endParaRPr lang="it-IT" altLang="it-IT" sz="1400">
              <a:latin typeface="Arial" panose="020B0604020202020204" pitchFamily="34" charset="0"/>
            </a:endParaRPr>
          </a:p>
        </p:txBody>
      </p:sp>
      <p:sp>
        <p:nvSpPr>
          <p:cNvPr id="106512" name="Rectangle 16"/>
          <p:cNvSpPr>
            <a:spLocks noChangeArrowheads="1"/>
          </p:cNvSpPr>
          <p:nvPr/>
        </p:nvSpPr>
        <p:spPr bwMode="auto">
          <a:xfrm>
            <a:off x="7804150" y="4478339"/>
            <a:ext cx="2762250" cy="6889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/>
            <a:r>
              <a:rPr lang="it-IT" altLang="it-IT" sz="1600">
                <a:latin typeface="Verdana" panose="020B0604030504040204" pitchFamily="34" charset="0"/>
              </a:rPr>
              <a:t>attestazione/certificazione</a:t>
            </a:r>
          </a:p>
          <a:p>
            <a:pPr algn="ctr"/>
            <a:r>
              <a:rPr lang="it-IT" altLang="it-IT" sz="1600">
                <a:latin typeface="Verdana" panose="020B0604030504040204" pitchFamily="34" charset="0"/>
              </a:rPr>
              <a:t>delle competenze</a:t>
            </a:r>
          </a:p>
        </p:txBody>
      </p:sp>
      <p:sp>
        <p:nvSpPr>
          <p:cNvPr id="106514" name="Oval 18"/>
          <p:cNvSpPr>
            <a:spLocks noChangeArrowheads="1"/>
          </p:cNvSpPr>
          <p:nvPr/>
        </p:nvSpPr>
        <p:spPr bwMode="auto">
          <a:xfrm>
            <a:off x="8083551" y="5541964"/>
            <a:ext cx="2257425" cy="46672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/>
            <a:r>
              <a:rPr lang="it-IT" altLang="it-IT" sz="1400">
                <a:latin typeface="Verdana" panose="020B0604030504040204" pitchFamily="34" charset="0"/>
              </a:rPr>
              <a:t>istituzione scolastica</a:t>
            </a:r>
          </a:p>
        </p:txBody>
      </p:sp>
      <p:sp>
        <p:nvSpPr>
          <p:cNvPr id="106516" name="Line 20"/>
          <p:cNvSpPr>
            <a:spLocks noChangeShapeType="1"/>
          </p:cNvSpPr>
          <p:nvPr/>
        </p:nvSpPr>
        <p:spPr bwMode="auto">
          <a:xfrm>
            <a:off x="9259888" y="5186363"/>
            <a:ext cx="19050" cy="317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6517" name="Oval 21"/>
          <p:cNvSpPr>
            <a:spLocks noChangeArrowheads="1"/>
          </p:cNvSpPr>
          <p:nvPr/>
        </p:nvSpPr>
        <p:spPr bwMode="auto">
          <a:xfrm>
            <a:off x="5284788" y="2090739"/>
            <a:ext cx="2463800" cy="70802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/>
            <a:r>
              <a:rPr lang="it-IT" altLang="it-IT" sz="1400">
                <a:latin typeface="Verdana" panose="020B0604030504040204" pitchFamily="34" charset="0"/>
              </a:rPr>
              <a:t>tutor scolastico/aziendale</a:t>
            </a:r>
          </a:p>
        </p:txBody>
      </p:sp>
      <p:sp>
        <p:nvSpPr>
          <p:cNvPr id="106519" name="Line 23"/>
          <p:cNvSpPr>
            <a:spLocks noChangeShapeType="1"/>
          </p:cNvSpPr>
          <p:nvPr/>
        </p:nvSpPr>
        <p:spPr bwMode="auto">
          <a:xfrm flipH="1">
            <a:off x="7859713" y="2463800"/>
            <a:ext cx="4302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6520" name="Rectangle 24"/>
          <p:cNvSpPr>
            <a:spLocks noChangeArrowheads="1"/>
          </p:cNvSpPr>
          <p:nvPr/>
        </p:nvSpPr>
        <p:spPr bwMode="auto">
          <a:xfrm>
            <a:off x="1666875" y="3730625"/>
            <a:ext cx="2033588" cy="6540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/>
            <a:r>
              <a:rPr lang="it-IT" altLang="it-IT" sz="1600">
                <a:latin typeface="Verdana" panose="020B0604030504040204" pitchFamily="34" charset="0"/>
              </a:rPr>
              <a:t>convenzione</a:t>
            </a:r>
          </a:p>
          <a:p>
            <a:pPr algn="ctr"/>
            <a:r>
              <a:rPr lang="it-IT" altLang="it-IT" sz="1600">
                <a:latin typeface="Verdana" panose="020B0604030504040204" pitchFamily="34" charset="0"/>
              </a:rPr>
              <a:t>scuola/azienda</a:t>
            </a:r>
          </a:p>
        </p:txBody>
      </p:sp>
      <p:sp>
        <p:nvSpPr>
          <p:cNvPr id="106522" name="Oval 26"/>
          <p:cNvSpPr>
            <a:spLocks noChangeArrowheads="1"/>
          </p:cNvSpPr>
          <p:nvPr/>
        </p:nvSpPr>
        <p:spPr bwMode="auto">
          <a:xfrm>
            <a:off x="4238626" y="2930525"/>
            <a:ext cx="2259013" cy="80168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/>
            <a:r>
              <a:rPr lang="it-IT" altLang="it-IT" sz="1400">
                <a:latin typeface="Verdana" panose="020B0604030504040204" pitchFamily="34" charset="0"/>
              </a:rPr>
              <a:t>condizioni/durata del </a:t>
            </a:r>
          </a:p>
          <a:p>
            <a:pPr algn="ctr"/>
            <a:r>
              <a:rPr lang="it-IT" altLang="it-IT" sz="1400">
                <a:latin typeface="Verdana" panose="020B0604030504040204" pitchFamily="34" charset="0"/>
              </a:rPr>
              <a:t>percorso formativo</a:t>
            </a:r>
          </a:p>
        </p:txBody>
      </p:sp>
      <p:sp>
        <p:nvSpPr>
          <p:cNvPr id="106524" name="Line 28"/>
          <p:cNvSpPr>
            <a:spLocks noChangeShapeType="1"/>
          </p:cNvSpPr>
          <p:nvPr/>
        </p:nvSpPr>
        <p:spPr bwMode="auto">
          <a:xfrm flipV="1">
            <a:off x="3716339" y="3692526"/>
            <a:ext cx="485775" cy="3159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6525" name="Rectangle 29"/>
          <p:cNvSpPr>
            <a:spLocks noChangeArrowheads="1"/>
          </p:cNvSpPr>
          <p:nvPr/>
        </p:nvSpPr>
        <p:spPr bwMode="auto">
          <a:xfrm>
            <a:off x="1552575" y="5411788"/>
            <a:ext cx="3525838" cy="70961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/>
            <a:r>
              <a:rPr lang="it-IT" altLang="it-IT" sz="1600">
                <a:latin typeface="Verdana" panose="020B0604030504040204" pitchFamily="34" charset="0"/>
              </a:rPr>
              <a:t>progetto formativo</a:t>
            </a:r>
          </a:p>
          <a:p>
            <a:pPr algn="ctr"/>
            <a:r>
              <a:rPr lang="it-IT" altLang="it-IT" sz="1600">
                <a:latin typeface="Verdana" panose="020B0604030504040204" pitchFamily="34" charset="0"/>
              </a:rPr>
              <a:t>scuola/azienda/famiglia/studente</a:t>
            </a:r>
          </a:p>
        </p:txBody>
      </p:sp>
      <p:sp>
        <p:nvSpPr>
          <p:cNvPr id="106527" name="Oval 31"/>
          <p:cNvSpPr>
            <a:spLocks noChangeArrowheads="1"/>
          </p:cNvSpPr>
          <p:nvPr/>
        </p:nvSpPr>
        <p:spPr bwMode="auto">
          <a:xfrm>
            <a:off x="5751513" y="5784851"/>
            <a:ext cx="1885950" cy="50482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/>
            <a:r>
              <a:rPr lang="it-IT" altLang="it-IT" sz="1400">
                <a:latin typeface="Verdana" panose="020B0604030504040204" pitchFamily="34" charset="0"/>
              </a:rPr>
              <a:t>personalizzazione</a:t>
            </a:r>
          </a:p>
        </p:txBody>
      </p:sp>
      <p:sp>
        <p:nvSpPr>
          <p:cNvPr id="106529" name="Line 33"/>
          <p:cNvSpPr>
            <a:spLocks noChangeShapeType="1"/>
          </p:cNvSpPr>
          <p:nvPr/>
        </p:nvSpPr>
        <p:spPr bwMode="auto">
          <a:xfrm>
            <a:off x="5080001" y="6119813"/>
            <a:ext cx="4667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6530" name="Oval 34"/>
          <p:cNvSpPr>
            <a:spLocks noChangeArrowheads="1"/>
          </p:cNvSpPr>
          <p:nvPr/>
        </p:nvSpPr>
        <p:spPr bwMode="auto">
          <a:xfrm>
            <a:off x="4089401" y="3767138"/>
            <a:ext cx="2613025" cy="117475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/>
            <a:endParaRPr lang="it-IT" altLang="it-IT" sz="800">
              <a:latin typeface="Verdana" panose="020B0604030504040204" pitchFamily="34" charset="0"/>
            </a:endParaRPr>
          </a:p>
          <a:p>
            <a:pPr algn="ctr"/>
            <a:r>
              <a:rPr lang="it-IT" altLang="it-IT" sz="1400">
                <a:latin typeface="Verdana" panose="020B0604030504040204" pitchFamily="34" charset="0"/>
              </a:rPr>
              <a:t>per attività in azienda:</a:t>
            </a:r>
          </a:p>
          <a:p>
            <a:pPr algn="ctr"/>
            <a:r>
              <a:rPr lang="it-IT" altLang="it-IT" sz="1400">
                <a:latin typeface="Verdana" panose="020B0604030504040204" pitchFamily="34" charset="0"/>
              </a:rPr>
              <a:t>coperture assicurative</a:t>
            </a:r>
          </a:p>
          <a:p>
            <a:pPr algn="ctr"/>
            <a:r>
              <a:rPr lang="it-IT" altLang="it-IT" sz="1400">
                <a:latin typeface="Verdana" panose="020B0604030504040204" pitchFamily="34" charset="0"/>
              </a:rPr>
              <a:t>(responsabilità civile</a:t>
            </a:r>
          </a:p>
          <a:p>
            <a:pPr algn="ctr"/>
            <a:r>
              <a:rPr lang="it-IT" altLang="it-IT" sz="1400">
                <a:latin typeface="Verdana" panose="020B0604030504040204" pitchFamily="34" charset="0"/>
              </a:rPr>
              <a:t>INAIL)</a:t>
            </a:r>
          </a:p>
        </p:txBody>
      </p:sp>
      <p:sp>
        <p:nvSpPr>
          <p:cNvPr id="106532" name="Line 36"/>
          <p:cNvSpPr>
            <a:spLocks noChangeShapeType="1"/>
          </p:cNvSpPr>
          <p:nvPr/>
        </p:nvSpPr>
        <p:spPr bwMode="auto">
          <a:xfrm>
            <a:off x="3729038" y="4057650"/>
            <a:ext cx="317500" cy="904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6533" name="Line 37"/>
          <p:cNvSpPr>
            <a:spLocks noChangeShapeType="1"/>
          </p:cNvSpPr>
          <p:nvPr/>
        </p:nvSpPr>
        <p:spPr bwMode="auto">
          <a:xfrm>
            <a:off x="9353550" y="2781301"/>
            <a:ext cx="0" cy="3349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6534" name="Oval 38"/>
          <p:cNvSpPr>
            <a:spLocks noChangeArrowheads="1"/>
          </p:cNvSpPr>
          <p:nvPr/>
        </p:nvSpPr>
        <p:spPr bwMode="auto">
          <a:xfrm>
            <a:off x="1571625" y="2481264"/>
            <a:ext cx="2332038" cy="76517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/>
            <a:r>
              <a:rPr lang="it-IT" altLang="it-IT" sz="1400">
                <a:latin typeface="Verdana" panose="020B0604030504040204" pitchFamily="34" charset="0"/>
              </a:rPr>
              <a:t>bandi regionali, </a:t>
            </a:r>
          </a:p>
          <a:p>
            <a:pPr algn="ctr"/>
            <a:r>
              <a:rPr lang="it-IT" altLang="it-IT" sz="1400">
                <a:latin typeface="Verdana" panose="020B0604030504040204" pitchFamily="34" charset="0"/>
              </a:rPr>
              <a:t>formulari </a:t>
            </a:r>
          </a:p>
        </p:txBody>
      </p:sp>
      <p:sp>
        <p:nvSpPr>
          <p:cNvPr id="106537" name="Line 41"/>
          <p:cNvSpPr>
            <a:spLocks noChangeShapeType="1"/>
          </p:cNvSpPr>
          <p:nvPr/>
        </p:nvSpPr>
        <p:spPr bwMode="auto">
          <a:xfrm>
            <a:off x="2598738" y="2184400"/>
            <a:ext cx="19050" cy="2428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6538" name="Rectangle 42"/>
          <p:cNvSpPr>
            <a:spLocks noChangeArrowheads="1"/>
          </p:cNvSpPr>
          <p:nvPr/>
        </p:nvSpPr>
        <p:spPr bwMode="auto">
          <a:xfrm>
            <a:off x="4802189" y="1306513"/>
            <a:ext cx="1100137" cy="29845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/>
            <a:r>
              <a:rPr lang="it-IT" altLang="it-IT" sz="1600" dirty="0" smtClean="0">
                <a:latin typeface="Verdana" panose="020B0604030504040204" pitchFamily="34" charset="0"/>
              </a:rPr>
              <a:t>All’inizio</a:t>
            </a:r>
            <a:endParaRPr lang="it-IT" altLang="it-IT" sz="1600" dirty="0">
              <a:latin typeface="Verdana" panose="020B0604030504040204" pitchFamily="34" charset="0"/>
            </a:endParaRPr>
          </a:p>
        </p:txBody>
      </p:sp>
      <p:sp>
        <p:nvSpPr>
          <p:cNvPr id="106539" name="Rectangle 43"/>
          <p:cNvSpPr>
            <a:spLocks noChangeArrowheads="1"/>
          </p:cNvSpPr>
          <p:nvPr/>
        </p:nvSpPr>
        <p:spPr bwMode="auto">
          <a:xfrm>
            <a:off x="6210300" y="1336675"/>
            <a:ext cx="1100138" cy="29845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/>
            <a:r>
              <a:rPr lang="it-IT" altLang="it-IT" sz="1600">
                <a:latin typeface="Verdana" panose="020B0604030504040204" pitchFamily="34" charset="0"/>
              </a:rPr>
              <a:t>dopo</a:t>
            </a:r>
          </a:p>
        </p:txBody>
      </p:sp>
      <p:sp>
        <p:nvSpPr>
          <p:cNvPr id="106542" name="Oval 46"/>
          <p:cNvSpPr>
            <a:spLocks noChangeArrowheads="1"/>
          </p:cNvSpPr>
          <p:nvPr/>
        </p:nvSpPr>
        <p:spPr bwMode="auto">
          <a:xfrm>
            <a:off x="8345489" y="5991225"/>
            <a:ext cx="1716087" cy="37465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/>
            <a:r>
              <a:rPr lang="it-IT" altLang="it-IT" sz="1400">
                <a:latin typeface="Arial" panose="020B0604020202020204" pitchFamily="34" charset="0"/>
              </a:rPr>
              <a:t>crediti formativi</a:t>
            </a:r>
          </a:p>
        </p:txBody>
      </p:sp>
      <p:sp>
        <p:nvSpPr>
          <p:cNvPr id="106544" name="Line 48"/>
          <p:cNvSpPr>
            <a:spLocks noChangeShapeType="1"/>
          </p:cNvSpPr>
          <p:nvPr/>
        </p:nvSpPr>
        <p:spPr bwMode="auto">
          <a:xfrm>
            <a:off x="9297988" y="1606551"/>
            <a:ext cx="0" cy="428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6546" name="Line 50"/>
          <p:cNvSpPr>
            <a:spLocks noChangeShapeType="1"/>
          </p:cNvSpPr>
          <p:nvPr/>
        </p:nvSpPr>
        <p:spPr bwMode="auto">
          <a:xfrm>
            <a:off x="7300914" y="1624013"/>
            <a:ext cx="19970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6547" name="Line 51"/>
          <p:cNvSpPr>
            <a:spLocks noChangeShapeType="1"/>
          </p:cNvSpPr>
          <p:nvPr/>
        </p:nvSpPr>
        <p:spPr bwMode="auto">
          <a:xfrm>
            <a:off x="2916238" y="1308100"/>
            <a:ext cx="18653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6551" name="Line 55"/>
          <p:cNvSpPr>
            <a:spLocks noChangeShapeType="1"/>
          </p:cNvSpPr>
          <p:nvPr/>
        </p:nvSpPr>
        <p:spPr bwMode="auto">
          <a:xfrm>
            <a:off x="2914650" y="1306514"/>
            <a:ext cx="0" cy="2428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" name="Rettangolo 2"/>
          <p:cNvSpPr/>
          <p:nvPr/>
        </p:nvSpPr>
        <p:spPr>
          <a:xfrm>
            <a:off x="404460" y="431285"/>
            <a:ext cx="311437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Strumenti ed ASL</a:t>
            </a:r>
            <a:endParaRPr lang="it-IT" sz="32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79914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2381068" y="2435798"/>
            <a:ext cx="7745412" cy="4207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§"/>
            </a:pPr>
            <a:endParaRPr lang="it-IT" altLang="it-IT" sz="1000" i="1" dirty="0">
              <a:latin typeface="Verdana" panose="020B0604030504040204" pitchFamily="34" charset="0"/>
            </a:endParaRPr>
          </a:p>
          <a:p>
            <a:pPr algn="just" eaLnBrk="1" hangingPunct="1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it-IT" altLang="it-IT" dirty="0" smtClean="0">
                <a:latin typeface="Verdana" panose="020B0604030504040204" pitchFamily="34" charset="0"/>
              </a:rPr>
              <a:t>ricerca metodologica centrata su un approccio di realtà </a:t>
            </a:r>
            <a:r>
              <a:rPr lang="it-IT" altLang="it-IT" i="1" dirty="0" smtClean="0">
                <a:latin typeface="Verdana" panose="020B0604030504040204" pitchFamily="34" charset="0"/>
              </a:rPr>
              <a:t>(</a:t>
            </a:r>
            <a:r>
              <a:rPr lang="it-IT" altLang="it-IT" b="1" i="1" dirty="0" smtClean="0">
                <a:solidFill>
                  <a:srgbClr val="0070C0"/>
                </a:solidFill>
                <a:latin typeface="Verdana" panose="020B0604030504040204" pitchFamily="34" charset="0"/>
              </a:rPr>
              <a:t>didattica laboratoriale</a:t>
            </a:r>
            <a:r>
              <a:rPr lang="it-IT" altLang="it-IT" i="1" dirty="0" smtClean="0">
                <a:latin typeface="Verdana" panose="020B0604030504040204" pitchFamily="34" charset="0"/>
              </a:rPr>
              <a:t>)</a:t>
            </a:r>
          </a:p>
          <a:p>
            <a:pPr algn="just" eaLnBrk="1" hangingPunct="1">
              <a:lnSpc>
                <a:spcPct val="105000"/>
              </a:lnSpc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it-IT" altLang="it-IT" dirty="0" smtClean="0">
                <a:latin typeface="Verdana" panose="020B0604030504040204" pitchFamily="34" charset="0"/>
              </a:rPr>
              <a:t>Rimodulazione  </a:t>
            </a:r>
            <a:r>
              <a:rPr lang="it-IT" altLang="it-IT" dirty="0">
                <a:latin typeface="Verdana" panose="020B0604030504040204" pitchFamily="34" charset="0"/>
              </a:rPr>
              <a:t>della didattica secondo una </a:t>
            </a:r>
            <a:r>
              <a:rPr lang="it-IT" altLang="it-IT" dirty="0">
                <a:solidFill>
                  <a:srgbClr val="0070C0"/>
                </a:solidFill>
                <a:latin typeface="Verdana" panose="020B0604030504040204" pitchFamily="34" charset="0"/>
              </a:rPr>
              <a:t>“</a:t>
            </a:r>
            <a:r>
              <a:rPr lang="it-IT" altLang="it-IT" b="1" dirty="0">
                <a:solidFill>
                  <a:srgbClr val="0070C0"/>
                </a:solidFill>
                <a:latin typeface="Verdana" panose="020B0604030504040204" pitchFamily="34" charset="0"/>
              </a:rPr>
              <a:t>progettazione per competenze”</a:t>
            </a:r>
            <a:endParaRPr lang="it-IT" altLang="it-IT" b="1" i="1" dirty="0">
              <a:solidFill>
                <a:srgbClr val="0070C0"/>
              </a:solidFill>
              <a:latin typeface="Verdana" panose="020B0604030504040204" pitchFamily="34" charset="0"/>
            </a:endParaRPr>
          </a:p>
          <a:p>
            <a:pPr algn="just" eaLnBrk="1" hangingPunct="1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it-IT" altLang="it-IT" dirty="0" smtClean="0">
                <a:latin typeface="Verdana" panose="020B0604030504040204" pitchFamily="34" charset="0"/>
              </a:rPr>
              <a:t>valore orientativo (comprensione delle attitudini)</a:t>
            </a:r>
          </a:p>
          <a:p>
            <a:pPr algn="just" eaLnBrk="1" hangingPunct="1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it-IT" altLang="it-IT" dirty="0" smtClean="0">
                <a:latin typeface="Verdana" panose="020B0604030504040204" pitchFamily="34" charset="0"/>
              </a:rPr>
              <a:t>strumento </a:t>
            </a:r>
            <a:r>
              <a:rPr lang="it-IT" altLang="it-IT" dirty="0">
                <a:latin typeface="Verdana" panose="020B0604030504040204" pitchFamily="34" charset="0"/>
              </a:rPr>
              <a:t>e luogo di integrazione </a:t>
            </a:r>
            <a:r>
              <a:rPr lang="it-IT" altLang="it-IT" i="1" dirty="0">
                <a:latin typeface="Verdana" panose="020B0604030504040204" pitchFamily="34" charset="0"/>
              </a:rPr>
              <a:t>per realizzare un organico </a:t>
            </a:r>
            <a:r>
              <a:rPr lang="it-IT" altLang="it-IT" b="1" i="1" dirty="0">
                <a:solidFill>
                  <a:srgbClr val="0070C0"/>
                </a:solidFill>
                <a:latin typeface="Verdana" panose="020B0604030504040204" pitchFamily="34" charset="0"/>
              </a:rPr>
              <a:t>collegamento tra scuola, mondo del lavoro e società</a:t>
            </a:r>
          </a:p>
          <a:p>
            <a:pPr algn="just" eaLnBrk="1" hangingPunct="1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it-IT" altLang="it-IT" dirty="0">
                <a:latin typeface="Verdana" panose="020B0604030504040204" pitchFamily="34" charset="0"/>
              </a:rPr>
              <a:t>Processo di  integrazione di saperi,  risorse ed </a:t>
            </a:r>
            <a:r>
              <a:rPr lang="it-IT" altLang="it-IT" dirty="0" smtClean="0">
                <a:latin typeface="Verdana" panose="020B0604030504040204" pitchFamily="34" charset="0"/>
              </a:rPr>
              <a:t>esperienze</a:t>
            </a:r>
            <a:endParaRPr lang="it-IT" altLang="it-IT" dirty="0">
              <a:latin typeface="Verdana" panose="020B0604030504040204" pitchFamily="34" charset="0"/>
            </a:endParaRPr>
          </a:p>
          <a:p>
            <a:pPr algn="just" eaLnBrk="1" hangingPunct="1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it-IT" altLang="it-IT" dirty="0">
                <a:latin typeface="Verdana" panose="020B0604030504040204" pitchFamily="34" charset="0"/>
              </a:rPr>
              <a:t>Confronto  tra modalità comunicative e metodologie  formative di tipo diverso</a:t>
            </a:r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§"/>
            </a:pPr>
            <a:endParaRPr lang="it-IT" altLang="it-IT" b="1" dirty="0">
              <a:latin typeface="Verdana" panose="020B0604030504040204" pitchFamily="34" charset="0"/>
            </a:endParaRPr>
          </a:p>
        </p:txBody>
      </p:sp>
      <p:sp>
        <p:nvSpPr>
          <p:cNvPr id="7171" name="Rectangle 5"/>
          <p:cNvSpPr>
            <a:spLocks noChangeArrowheads="1"/>
          </p:cNvSpPr>
          <p:nvPr/>
        </p:nvSpPr>
        <p:spPr bwMode="auto">
          <a:xfrm>
            <a:off x="3032763" y="2008761"/>
            <a:ext cx="6172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it-IT" altLang="it-IT" sz="2800" b="1" i="1" dirty="0">
                <a:solidFill>
                  <a:srgbClr val="0070C0"/>
                </a:solidFill>
                <a:latin typeface="Verdana" panose="020B0604030504040204" pitchFamily="34" charset="0"/>
              </a:rPr>
              <a:t>Alternanza come</a:t>
            </a:r>
          </a:p>
        </p:txBody>
      </p:sp>
      <p:sp>
        <p:nvSpPr>
          <p:cNvPr id="2" name="Rettangolo 1"/>
          <p:cNvSpPr/>
          <p:nvPr/>
        </p:nvSpPr>
        <p:spPr>
          <a:xfrm>
            <a:off x="3032763" y="746877"/>
            <a:ext cx="6096000" cy="126188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it-IT" b="1" dirty="0"/>
              <a:t>L I C E O     S T A T A L E</a:t>
            </a:r>
            <a:r>
              <a:rPr lang="it-IT" dirty="0"/>
              <a:t/>
            </a:r>
            <a:br>
              <a:rPr lang="it-IT" dirty="0"/>
            </a:br>
            <a:r>
              <a:rPr lang="it-IT" sz="2200" b="1" i="1" dirty="0"/>
              <a:t>Lucrezia</a:t>
            </a:r>
            <a:r>
              <a:rPr lang="it-IT" b="1" i="1" dirty="0"/>
              <a:t> Della Valle</a:t>
            </a:r>
            <a:r>
              <a:rPr lang="it-IT" dirty="0"/>
              <a:t/>
            </a:r>
            <a:br>
              <a:rPr lang="it-IT" dirty="0"/>
            </a:br>
            <a:r>
              <a:rPr lang="it-IT" i="1" dirty="0"/>
              <a:t>Piazza Amendola, 8 - 87100 Cosenza</a:t>
            </a:r>
            <a:r>
              <a:rPr lang="it-IT" dirty="0"/>
              <a:t/>
            </a:r>
            <a:br>
              <a:rPr lang="it-IT" dirty="0"/>
            </a:br>
            <a:endParaRPr lang="it-IT" dirty="0"/>
          </a:p>
        </p:txBody>
      </p:sp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1350" y="108585"/>
            <a:ext cx="749300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7754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3049" y="0"/>
            <a:ext cx="10515600" cy="1574005"/>
          </a:xfrm>
        </p:spPr>
        <p:txBody>
          <a:bodyPr>
            <a:normAutofit fontScale="90000"/>
          </a:bodyPr>
          <a:lstStyle/>
          <a:p>
            <a:pPr algn="ctr"/>
            <a:r>
              <a:rPr lang="it-IT" sz="1800" dirty="0"/>
              <a:t> </a:t>
            </a:r>
            <a:br>
              <a:rPr lang="it-IT" sz="1800" dirty="0"/>
            </a:br>
            <a:r>
              <a:rPr lang="it-IT" sz="1800" dirty="0"/>
              <a:t> </a:t>
            </a:r>
            <a:br>
              <a:rPr lang="it-IT" sz="1800" dirty="0"/>
            </a:br>
            <a:r>
              <a:rPr lang="it-IT" sz="1800" dirty="0" smtClean="0"/>
              <a:t/>
            </a:r>
            <a:br>
              <a:rPr lang="it-IT" sz="1800" dirty="0" smtClean="0"/>
            </a:br>
            <a:r>
              <a:rPr lang="it-IT" sz="1800" dirty="0" smtClean="0"/>
              <a:t/>
            </a:r>
            <a:br>
              <a:rPr lang="it-IT" sz="1800" dirty="0" smtClean="0"/>
            </a:br>
            <a:r>
              <a:rPr lang="it-IT" sz="1800" dirty="0" smtClean="0"/>
              <a:t/>
            </a:r>
            <a:br>
              <a:rPr lang="it-IT" sz="1800" dirty="0" smtClean="0"/>
            </a:br>
            <a:r>
              <a:rPr lang="it-IT" sz="1800" b="1" dirty="0" smtClean="0"/>
              <a:t>L </a:t>
            </a:r>
            <a:r>
              <a:rPr lang="it-IT" sz="1800" b="1" dirty="0"/>
              <a:t>I C E O     S T A T A L E</a:t>
            </a:r>
            <a:r>
              <a:rPr lang="it-IT" sz="1800" dirty="0"/>
              <a:t/>
            </a:r>
            <a:br>
              <a:rPr lang="it-IT" sz="1800" dirty="0"/>
            </a:br>
            <a:r>
              <a:rPr lang="it-IT" sz="2200" b="1" i="1" dirty="0"/>
              <a:t>Lucrezia</a:t>
            </a:r>
            <a:r>
              <a:rPr lang="it-IT" sz="1800" b="1" i="1" dirty="0"/>
              <a:t> Della Valle</a:t>
            </a:r>
            <a:r>
              <a:rPr lang="it-IT" sz="1800" dirty="0"/>
              <a:t/>
            </a:r>
            <a:br>
              <a:rPr lang="it-IT" sz="1800" dirty="0"/>
            </a:br>
            <a:r>
              <a:rPr lang="it-IT" sz="1800" i="1" dirty="0"/>
              <a:t>Piazza Amendola, 8 - 87100 Cosenza</a:t>
            </a:r>
            <a:r>
              <a:rPr lang="it-IT" sz="1800" dirty="0"/>
              <a:t/>
            </a:r>
            <a:br>
              <a:rPr lang="it-IT" sz="1800" dirty="0"/>
            </a:br>
            <a:r>
              <a:rPr lang="it-IT" sz="1800" i="1" dirty="0"/>
              <a:t> </a:t>
            </a:r>
            <a:r>
              <a:rPr lang="it-IT" sz="1800" dirty="0"/>
              <a:t/>
            </a:r>
            <a:br>
              <a:rPr lang="it-IT" sz="1800" dirty="0"/>
            </a:br>
            <a:endParaRPr lang="it-IT" sz="1800" dirty="0"/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1268" y="0"/>
            <a:ext cx="749300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ttangolo 10"/>
          <p:cNvSpPr/>
          <p:nvPr/>
        </p:nvSpPr>
        <p:spPr>
          <a:xfrm>
            <a:off x="4496437" y="2332895"/>
            <a:ext cx="448828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indent="0" algn="ctr">
              <a:buNone/>
            </a:pPr>
            <a:r>
              <a:rPr lang="it-IT" sz="32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Cosa farà la nostra scuola</a:t>
            </a:r>
            <a:endParaRPr lang="it-IT" sz="32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70C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3031" y="-21171"/>
            <a:ext cx="4193828" cy="3470437"/>
          </a:xfrm>
          <a:prstGeom prst="rect">
            <a:avLst/>
          </a:prstGeom>
        </p:spPr>
      </p:pic>
      <p:sp>
        <p:nvSpPr>
          <p:cNvPr id="3" name="Rettangolo 2"/>
          <p:cNvSpPr/>
          <p:nvPr/>
        </p:nvSpPr>
        <p:spPr>
          <a:xfrm>
            <a:off x="3125222" y="4166714"/>
            <a:ext cx="6451253" cy="267765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24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Convenzioni con artigiani, aziende, </a:t>
            </a:r>
          </a:p>
          <a:p>
            <a:pPr algn="ctr"/>
            <a:r>
              <a:rPr lang="it-IT" sz="24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strutture pubbliche (scuole, teatri, musei ecc</a:t>
            </a:r>
            <a:r>
              <a:rPr lang="it-IT" sz="24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.),</a:t>
            </a:r>
          </a:p>
          <a:p>
            <a:pPr algn="ctr"/>
            <a:r>
              <a:rPr lang="it-IT" sz="24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Terzo settore</a:t>
            </a:r>
            <a:endParaRPr lang="it-IT" sz="2400" b="1" cap="none" spc="50" dirty="0" smtClean="0">
              <a:ln w="9525" cmpd="sng">
                <a:solidFill>
                  <a:schemeClr val="accent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  <a:p>
            <a:pPr algn="ctr"/>
            <a:r>
              <a:rPr lang="it-IT" sz="24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associazioni imprenditoriali</a:t>
            </a:r>
          </a:p>
          <a:p>
            <a:pPr algn="ctr"/>
            <a:r>
              <a:rPr lang="it-IT" sz="24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Viaggi all’estero</a:t>
            </a:r>
          </a:p>
          <a:p>
            <a:pPr algn="ctr"/>
            <a:r>
              <a:rPr lang="it-IT" sz="24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Simulazione d’impresa</a:t>
            </a:r>
          </a:p>
          <a:p>
            <a:pPr algn="ctr"/>
            <a:r>
              <a:rPr lang="it-IT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Certificazioni </a:t>
            </a:r>
            <a:r>
              <a:rPr lang="it-IT" sz="24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e crediti formativi</a:t>
            </a:r>
            <a:endParaRPr lang="it-IT" sz="24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672691" y="3201883"/>
            <a:ext cx="320164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it-IT" sz="2400" b="1" cap="none" spc="0" dirty="0" smtClean="0">
                <a:ln/>
                <a:solidFill>
                  <a:schemeClr val="accent4"/>
                </a:solidFill>
                <a:effectLst/>
              </a:rPr>
              <a:t>Classi terze (159 alunni)</a:t>
            </a:r>
          </a:p>
          <a:p>
            <a:pPr algn="ctr"/>
            <a:r>
              <a:rPr lang="it-IT" sz="2400" b="1" dirty="0" smtClean="0">
                <a:ln/>
                <a:solidFill>
                  <a:schemeClr val="accent4"/>
                </a:solidFill>
              </a:rPr>
              <a:t>200 ore nel triennio</a:t>
            </a:r>
            <a:endParaRPr lang="it-IT" sz="24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4355266" y="3324853"/>
            <a:ext cx="348146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it-IT" sz="2400" b="1" cap="none" spc="0" dirty="0" smtClean="0">
                <a:ln/>
                <a:solidFill>
                  <a:srgbClr val="FF0000"/>
                </a:solidFill>
                <a:effectLst/>
              </a:rPr>
              <a:t>Classi quarte ( 147 alunni)</a:t>
            </a:r>
            <a:endParaRPr lang="it-IT" sz="2400" b="1" cap="none" spc="0" dirty="0">
              <a:ln/>
              <a:solidFill>
                <a:srgbClr val="FF0000"/>
              </a:solidFill>
              <a:effectLst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8501084" y="3318841"/>
            <a:ext cx="345774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it-IT" sz="2400" b="1" cap="none" spc="0" dirty="0" smtClean="0">
                <a:ln/>
                <a:solidFill>
                  <a:srgbClr val="00B050"/>
                </a:solidFill>
                <a:effectLst/>
              </a:rPr>
              <a:t>Classi quinte ( 149 alunni)</a:t>
            </a:r>
            <a:endParaRPr lang="it-IT" sz="2400" b="1" cap="none" spc="0" dirty="0">
              <a:ln/>
              <a:solidFill>
                <a:srgbClr val="00B05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972559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</TotalTime>
  <Words>270</Words>
  <Application>Microsoft Office PowerPoint</Application>
  <PresentationFormat>Widescreen</PresentationFormat>
  <Paragraphs>73</Paragraphs>
  <Slides>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Verdana</vt:lpstr>
      <vt:lpstr>Wingdings</vt:lpstr>
      <vt:lpstr>Tema di Office</vt:lpstr>
      <vt:lpstr>       L I C E O     S T A T A L E Lucrezia Della Valle Piazza Amendola, 8 - 87100 Cosenza   </vt:lpstr>
      <vt:lpstr>       L I C E O     S T A T A L E Lucrezia Della Valle Piazza Amendola, 8 - 87100 Cosenza   </vt:lpstr>
      <vt:lpstr>Alternanza scuola lavoro</vt:lpstr>
      <vt:lpstr>Presentazione standard di PowerPoint</vt:lpstr>
      <vt:lpstr>Presentazione standard di PowerPoint</vt:lpstr>
      <vt:lpstr>       L I C E O     S T A T A L E Lucrezia Della Valle Piazza Amendola, 8 - 87100 Cosenza  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Gabriella</dc:creator>
  <cp:lastModifiedBy>Gabriella</cp:lastModifiedBy>
  <cp:revision>23</cp:revision>
  <dcterms:created xsi:type="dcterms:W3CDTF">2015-12-17T07:47:00Z</dcterms:created>
  <dcterms:modified xsi:type="dcterms:W3CDTF">2016-01-11T03:33:03Z</dcterms:modified>
</cp:coreProperties>
</file>